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76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712" autoAdjust="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DA01D-D7F5-41BE-9144-687CD3B5D32B}" type="datetimeFigureOut">
              <a:rPr lang="en-GB" smtClean="0"/>
              <a:pPr/>
              <a:t>28/03/2014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914D8-453F-486C-ADD4-A63EDB12AF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98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EB914D8-453F-486C-ADD4-A63EDB12AF8A}" type="slidenum">
              <a:rPr/>
              <a:pPr algn="l" rtl="0"/>
              <a:t>16</a:t>
            </a:fld>
            <a:endParaRPr lang="sl"/>
          </a:p>
        </p:txBody>
      </p:sp>
    </p:spTree>
    <p:extLst>
      <p:ext uri="{BB962C8B-B14F-4D97-AF65-F5344CB8AC3E}">
        <p14:creationId xmlns:p14="http://schemas.microsoft.com/office/powerpoint/2010/main" val="65372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54" y="5508625"/>
            <a:ext cx="110326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i="0" kern="1200" spc="3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/>
                <a:ea typeface="+mn-ea"/>
                <a:cs typeface="+mn-cs"/>
              </a:rPr>
              <a:t>Varnost in zdravje pri delu – skrb vsakogar. Dobro za vas. Dobro za posel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4263" y="5652333"/>
            <a:ext cx="669925" cy="56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1235" y="11650"/>
            <a:ext cx="9382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92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4263" y="5616575"/>
            <a:ext cx="6699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8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2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49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90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Bild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959" y="6273800"/>
            <a:ext cx="87005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en-GB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www.healthy-workplaces.eu</a:t>
            </a:r>
            <a:endParaRPr lang="en-GB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2" name="Bild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2675" y="6012695"/>
            <a:ext cx="669925" cy="56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49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8298464" cy="928800"/>
          </a:xfrm>
        </p:spPr>
        <p:txBody>
          <a:bodyPr/>
          <a:lstStyle/>
          <a:p>
            <a:pPr algn="l" rtl="0"/>
            <a:r>
              <a:rPr lang="sl" b="1" i="0" u="none" dirty="0"/>
              <a:t>Obvladajmo stres za zdrava delovna mesta</a:t>
            </a:r>
            <a:r>
              <a:rPr lang="sl" dirty="0"/>
              <a:t/>
            </a:r>
            <a:br>
              <a:rPr lang="sl" dirty="0"/>
            </a:br>
            <a:r>
              <a:rPr lang="sl" sz="2000" b="1" i="0" u="none" dirty="0">
                <a:ea typeface="ＭＳ Ｐゴシック" pitchFamily="-128" charset="-128"/>
                <a:cs typeface="ＭＳ Ｐゴシック" pitchFamily="-128" charset="-128"/>
              </a:rPr>
              <a:t>Obvladovanje stresa in psihosocialnih </a:t>
            </a:r>
            <a:r>
              <a:rPr lang="sl" sz="2000" b="1" i="0" u="none" dirty="0" smtClean="0">
                <a:ea typeface="ＭＳ Ｐゴシック" pitchFamily="-128" charset="-128"/>
                <a:cs typeface="ＭＳ Ｐゴシック" pitchFamily="-128" charset="-128"/>
              </a:rPr>
              <a:t>tveganj, povezanih z delom</a:t>
            </a:r>
            <a:endParaRPr lang="sl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sl" dirty="0" smtClean="0"/>
          </a:p>
          <a:p>
            <a:endParaRPr lang="sl" dirty="0"/>
          </a:p>
        </p:txBody>
      </p:sp>
    </p:spTree>
    <p:extLst>
      <p:ext uri="{BB962C8B-B14F-4D97-AF65-F5344CB8AC3E}">
        <p14:creationId xmlns:p14="http://schemas.microsoft.com/office/powerpoint/2010/main" val="880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l" b="1" i="0" u="none"/>
              <a:t>Vloga vodstva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sl" b="1" i="0" u="none" dirty="0"/>
              <a:t>Delodajalci so odgovorni za izvajanje načrta za </a:t>
            </a:r>
            <a:r>
              <a:rPr lang="sl" b="1" i="0" u="none" dirty="0" smtClean="0"/>
              <a:t>preprečevanje / zmanjševanje </a:t>
            </a:r>
            <a:r>
              <a:rPr lang="sl" b="1" i="0" u="none" dirty="0"/>
              <a:t>psihosocialnih tveganj.</a:t>
            </a:r>
          </a:p>
          <a:p>
            <a:pPr algn="l" rtl="0"/>
            <a:r>
              <a:rPr lang="sl" b="1" i="0" u="none" dirty="0"/>
              <a:t>Vodstvo mora </a:t>
            </a:r>
            <a:r>
              <a:rPr lang="sl" b="1" i="0" u="none" dirty="0" smtClean="0"/>
              <a:t>ustvariti </a:t>
            </a:r>
            <a:r>
              <a:rPr lang="sl" b="1" i="0" u="none" dirty="0"/>
              <a:t>spodbudno delovno okolje, v katerem bodo delavci pripravljeni izraziti skrbi in predloge. </a:t>
            </a:r>
          </a:p>
          <a:p>
            <a:pPr algn="l" rtl="0"/>
            <a:r>
              <a:rPr lang="sl" b="1" i="0" u="none" dirty="0"/>
              <a:t>Srednji vodstveni delavci imajo pri tem ključno vlogo, saj vsakodnevno komunicirajo z delavci.</a:t>
            </a:r>
          </a:p>
          <a:p>
            <a:pPr algn="l" rtl="0"/>
            <a:r>
              <a:rPr lang="sl" b="1" i="0" u="none" dirty="0"/>
              <a:t>Dobro vodenje in upravljanje človeških virov pripomoreta k oblikovanju dobrega psihosocialnega delovnega </a:t>
            </a:r>
            <a:r>
              <a:rPr lang="sl" b="1" i="0" u="none" dirty="0" smtClean="0"/>
              <a:t>okolja. Teh </a:t>
            </a:r>
            <a:r>
              <a:rPr lang="sl" b="1" i="0" u="none" dirty="0"/>
              <a:t>spretnosti se je mogoče naučiti in jih razvijati.</a:t>
            </a:r>
          </a:p>
          <a:p>
            <a:pPr algn="l" rtl="0"/>
            <a:r>
              <a:rPr lang="sl" b="1" i="0" u="none" dirty="0"/>
              <a:t>Izvajanje prostovoljnih ukrepov za spodbujanje duševnega zdravja je lahko prav tako pomemben prispevek k zdravemu delovnemu okolju. </a:t>
            </a:r>
          </a:p>
          <a:p>
            <a:endParaRPr lang="sl" dirty="0"/>
          </a:p>
        </p:txBody>
      </p:sp>
    </p:spTree>
    <p:extLst>
      <p:ext uri="{BB962C8B-B14F-4D97-AF65-F5344CB8AC3E}">
        <p14:creationId xmlns:p14="http://schemas.microsoft.com/office/powerpoint/2010/main" val="5953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l" b="1" i="0" u="none"/>
              <a:t>Pomen sodelovanja delavcev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sl" b="1" i="0" u="none" dirty="0"/>
              <a:t>Čeprav je mogoče z dobrim vodenjem prispevati k zmanjšanju stresa in psihosocialnih tveganj, povezanih z delom, je bistvenega pomena tudi sodelovanje delavcev.</a:t>
            </a:r>
          </a:p>
          <a:p>
            <a:pPr algn="l" rtl="0"/>
            <a:r>
              <a:rPr lang="sl" b="1" i="0" u="none" dirty="0"/>
              <a:t>Potreben je dvosmerni dialog med delodajalci in delavci.</a:t>
            </a:r>
          </a:p>
          <a:p>
            <a:pPr algn="l" rtl="0"/>
            <a:r>
              <a:rPr lang="sl" b="1" i="0" u="none" dirty="0"/>
              <a:t>Delavci in njihovi predstavniki najbolje poznajo </a:t>
            </a:r>
            <a:r>
              <a:rPr lang="sl" b="1" i="0" u="none" dirty="0" smtClean="0"/>
              <a:t>težave na </a:t>
            </a:r>
            <a:r>
              <a:rPr lang="sl" b="1" i="0" u="none" dirty="0"/>
              <a:t>njihovem delovnem </a:t>
            </a:r>
            <a:r>
              <a:rPr lang="sl" b="1" i="0" u="none" dirty="0" smtClean="0"/>
              <a:t>mestu. Pomagajo lahko pri </a:t>
            </a:r>
            <a:r>
              <a:rPr lang="sl" b="1" i="0" u="none" dirty="0"/>
              <a:t>načrtovanju in izvajanju rešitev.</a:t>
            </a:r>
          </a:p>
          <a:p>
            <a:pPr algn="l" rtl="0"/>
            <a:r>
              <a:rPr lang="sl" b="1" i="0" u="none" dirty="0"/>
              <a:t>Posvetovanje z delavci bo pomagalo izboljšati splošno moralo ter bo zagotovilo, da bodo sprejeti ukrepi primerni in učinkoviti.</a:t>
            </a:r>
          </a:p>
          <a:p>
            <a:endParaRPr lang="sl" dirty="0"/>
          </a:p>
        </p:txBody>
      </p:sp>
    </p:spTree>
    <p:extLst>
      <p:ext uri="{BB962C8B-B14F-4D97-AF65-F5344CB8AC3E}">
        <p14:creationId xmlns:p14="http://schemas.microsoft.com/office/powerpoint/2010/main" val="9141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l" b="1" i="0" u="none"/>
              <a:t>Kako obvladovati stres in psihosocialna tveganja</a:t>
            </a:r>
            <a:endParaRPr lang="s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sl" b="1" i="0" u="none" dirty="0"/>
              <a:t>Psihosocialna tveganja je mogoče učinkovito ocenjevati in obvladovati tudi z omejenimi sredstvi.</a:t>
            </a:r>
          </a:p>
          <a:p>
            <a:pPr algn="l" rtl="0"/>
            <a:r>
              <a:rPr lang="sl" b="1" i="0" u="none" dirty="0"/>
              <a:t>Psihosocialna tveganja na delovnem mestu lahko najučinkoviteje obvladujemo s proaktivnim delovanjem in uvedbo načrta za preprečevanje težav. </a:t>
            </a:r>
          </a:p>
          <a:p>
            <a:pPr algn="l" rtl="0"/>
            <a:r>
              <a:rPr lang="sl" b="1" i="0" u="none" dirty="0"/>
              <a:t>Ocena tveganja je bistvenega pomena za opredelitev nevarnosti in ustreznih rešitev.</a:t>
            </a:r>
          </a:p>
          <a:p>
            <a:pPr algn="l" rtl="0"/>
            <a:r>
              <a:rPr lang="sl" b="1" i="0" u="none" dirty="0"/>
              <a:t>Na voljo so praktična orodja in smernice, ki olajšajo učinkovito obvladovanje psihosocialnih tveganj.</a:t>
            </a:r>
          </a:p>
          <a:p>
            <a:pPr marL="0" indent="0" algn="l" rtl="0">
              <a:buNone/>
            </a:pPr>
            <a:endParaRPr lang="sl" dirty="0"/>
          </a:p>
        </p:txBody>
      </p:sp>
    </p:spTree>
    <p:extLst>
      <p:ext uri="{BB962C8B-B14F-4D97-AF65-F5344CB8AC3E}">
        <p14:creationId xmlns:p14="http://schemas.microsoft.com/office/powerpoint/2010/main" val="17178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l" b="1" i="0" u="none" dirty="0" smtClean="0"/>
              <a:t>Sodelujte v kampanji</a:t>
            </a:r>
            <a:endParaRPr lang="sl" b="1" i="0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sl" b="1" i="0" u="none" dirty="0"/>
              <a:t>Sodelujejo lahko vse organizacije in posamezniki. </a:t>
            </a:r>
          </a:p>
          <a:p>
            <a:pPr algn="l" rtl="0"/>
            <a:r>
              <a:rPr lang="sl" b="1" i="0" u="none" dirty="0"/>
              <a:t>Sodelujte </a:t>
            </a:r>
            <a:r>
              <a:rPr lang="sl" b="1" i="0" u="none" dirty="0" smtClean="0"/>
              <a:t>z:</a:t>
            </a:r>
            <a:endParaRPr lang="sl" b="1" i="0" u="none" dirty="0"/>
          </a:p>
          <a:p>
            <a:pPr lvl="1" algn="l" rtl="0"/>
            <a:r>
              <a:rPr lang="sl" b="0" i="0" u="none" dirty="0"/>
              <a:t>razširjanjem in objavljanjem sporočil in gradiva o kampanji;</a:t>
            </a:r>
            <a:endParaRPr lang="sl" dirty="0"/>
          </a:p>
          <a:p>
            <a:pPr lvl="1" algn="l" rtl="0"/>
            <a:r>
              <a:rPr lang="sl" b="0" i="0" u="none" dirty="0"/>
              <a:t>uporabo in promocijo praktičnih orodij kampanje;</a:t>
            </a:r>
            <a:endParaRPr lang="sl" dirty="0"/>
          </a:p>
          <a:p>
            <a:pPr lvl="1" algn="l" rtl="0"/>
            <a:r>
              <a:rPr lang="sl" b="0" i="0" u="none" dirty="0"/>
              <a:t>udeležbo na dogodkih kampanje ali organiziranjem lastnih dogodkov.</a:t>
            </a:r>
          </a:p>
          <a:p>
            <a:pPr lvl="1" algn="l" rtl="0"/>
            <a:endParaRPr lang="s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7149" r="48784" b="8147"/>
          <a:stretch/>
        </p:blipFill>
        <p:spPr>
          <a:xfrm>
            <a:off x="5364088" y="3019375"/>
            <a:ext cx="3065529" cy="36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l" b="1" i="0" u="none"/>
              <a:t>Pomembni datumi</a:t>
            </a:r>
            <a:endParaRPr lang="s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sl" b="1" i="0" u="none"/>
              <a:t>Začetek kampanje: april 2014</a:t>
            </a:r>
          </a:p>
          <a:p>
            <a:pPr algn="l" rtl="0"/>
            <a:r>
              <a:rPr lang="sl" b="1" i="0" u="none"/>
              <a:t>Evropska tedna varnosti in zdravja pri delu: oktober 2014 in 2015</a:t>
            </a:r>
          </a:p>
          <a:p>
            <a:pPr algn="l" rtl="0"/>
            <a:r>
              <a:rPr lang="sl" b="1" i="0" u="none"/>
              <a:t>Slovesna podelitev evropskih priznanj za dobro prakso: april 2015</a:t>
            </a:r>
          </a:p>
          <a:p>
            <a:pPr algn="l" rtl="0"/>
            <a:r>
              <a:rPr lang="sl" b="1" i="0" u="none"/>
              <a:t>Vrhunec kampanje Zdravo delovno okolje: november 2015</a:t>
            </a:r>
          </a:p>
          <a:p>
            <a:endParaRPr lang="sl" dirty="0"/>
          </a:p>
        </p:txBody>
      </p:sp>
      <p:pic>
        <p:nvPicPr>
          <p:cNvPr id="1026" name="Picture 2" descr="http://www.nerdtopiacast.com/wp-content/uploads/2012/12/one-calendar-da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98489"/>
            <a:ext cx="2520280" cy="251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l" b="1" i="0" u="none"/>
              <a:t>Ponudba za partnerstvo v kampanji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sl" b="1" i="0" u="none" dirty="0" smtClean="0"/>
              <a:t>Ponudba je namenjena vseevropskim </a:t>
            </a:r>
            <a:r>
              <a:rPr lang="sl" b="1" i="0" u="none" dirty="0"/>
              <a:t>in </a:t>
            </a:r>
            <a:r>
              <a:rPr lang="sl" b="1" i="0" u="none" dirty="0" smtClean="0"/>
              <a:t>mednarodnim organizacijam.</a:t>
            </a:r>
            <a:endParaRPr lang="sl" dirty="0"/>
          </a:p>
          <a:p>
            <a:pPr algn="l" rtl="0"/>
            <a:r>
              <a:rPr lang="sl" b="1" i="0" u="none" dirty="0"/>
              <a:t>Partnerji kampanje promovirajo in oglašujejo </a:t>
            </a:r>
            <a:r>
              <a:rPr lang="sl" b="1" i="0" u="none" dirty="0" smtClean="0"/>
              <a:t>kampanjo.</a:t>
            </a:r>
            <a:endParaRPr lang="sl" b="1" i="0" u="none" dirty="0"/>
          </a:p>
          <a:p>
            <a:pPr algn="l" rtl="0"/>
            <a:r>
              <a:rPr lang="sl" b="1" i="0" u="none" dirty="0"/>
              <a:t>Ugodnosti </a:t>
            </a:r>
            <a:r>
              <a:rPr lang="sl" b="1" i="0" u="none" dirty="0" smtClean="0"/>
              <a:t>vključujejo:</a:t>
            </a:r>
            <a:endParaRPr lang="sl" b="1" i="0" u="none" dirty="0"/>
          </a:p>
          <a:p>
            <a:pPr lvl="1" algn="l" rtl="0"/>
            <a:r>
              <a:rPr lang="sl" b="0" i="0" u="none" dirty="0"/>
              <a:t>paket dobrodošlice;</a:t>
            </a:r>
          </a:p>
          <a:p>
            <a:pPr lvl="1" algn="l" rtl="0"/>
            <a:r>
              <a:rPr lang="sl" b="0" i="0" u="none" dirty="0"/>
              <a:t>potrdilo o partnerstvu;</a:t>
            </a:r>
          </a:p>
          <a:p>
            <a:pPr lvl="1"/>
            <a:r>
              <a:rPr lang="sl" b="0" i="0" u="none" dirty="0"/>
              <a:t>posebno </a:t>
            </a:r>
            <a:r>
              <a:rPr lang="sl" b="0" i="0" u="none" dirty="0" smtClean="0"/>
              <a:t>tekmovalno kategorijo za partnerje kampanje v okviru natečaja za evropske nagrade in priznanja </a:t>
            </a:r>
            <a:r>
              <a:rPr lang="sl" b="0" i="0" u="none" dirty="0"/>
              <a:t>za dobro </a:t>
            </a:r>
            <a:r>
              <a:rPr lang="sl" b="0" i="0" u="none" dirty="0" smtClean="0"/>
              <a:t>prakso</a:t>
            </a:r>
            <a:r>
              <a:rPr lang="sl" dirty="0" smtClean="0"/>
              <a:t>; </a:t>
            </a:r>
            <a:endParaRPr lang="sl" dirty="0"/>
          </a:p>
          <a:p>
            <a:pPr lvl="1" algn="l" rtl="0"/>
            <a:r>
              <a:rPr lang="sl" b="0" i="0" u="none" dirty="0"/>
              <a:t>promocijo na ravni EU in v medijih;</a:t>
            </a:r>
          </a:p>
          <a:p>
            <a:pPr lvl="1" algn="l" rtl="0"/>
            <a:r>
              <a:rPr lang="sl" b="0" i="0" u="none" dirty="0"/>
              <a:t>priložnosti za </a:t>
            </a:r>
            <a:r>
              <a:rPr lang="sl" b="0" i="0" u="none" dirty="0" smtClean="0"/>
              <a:t>povezovanje </a:t>
            </a:r>
            <a:r>
              <a:rPr lang="sl" b="0" i="0" u="none" dirty="0"/>
              <a:t>in izmenjavo dobre prakse z drugimi partnerji v kampanji;</a:t>
            </a:r>
          </a:p>
          <a:p>
            <a:pPr lvl="1" algn="l" rtl="0"/>
            <a:r>
              <a:rPr lang="sl" b="0" i="0" u="none" dirty="0"/>
              <a:t>povabila na </a:t>
            </a:r>
            <a:r>
              <a:rPr lang="sl" b="0" i="0" u="none" dirty="0" smtClean="0"/>
              <a:t>dogodke, ki jih organizira EU-OSHA</a:t>
            </a:r>
            <a:r>
              <a:rPr lang="sl" b="0" i="0" u="none" dirty="0"/>
              <a:t>.</a:t>
            </a:r>
          </a:p>
          <a:p>
            <a:endParaRPr lang="s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869160"/>
            <a:ext cx="2698559" cy="180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75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l" b="1" i="0" u="none" dirty="0" smtClean="0"/>
              <a:t>Evropske nagrade in </a:t>
            </a:r>
            <a:r>
              <a:rPr lang="sl" b="1" i="0" u="none" dirty="0"/>
              <a:t>priznanja za dobro prakso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sl" dirty="0" smtClean="0"/>
              <a:t>Nagrade in p</a:t>
            </a:r>
            <a:r>
              <a:rPr lang="sl" b="1" i="0" u="none" dirty="0" smtClean="0"/>
              <a:t>riznanja </a:t>
            </a:r>
            <a:r>
              <a:rPr lang="sl" b="1" i="0" u="none" dirty="0"/>
              <a:t>za izjemno in inovativno dobro prakso</a:t>
            </a:r>
          </a:p>
          <a:p>
            <a:pPr algn="l" rtl="0"/>
            <a:r>
              <a:rPr lang="sl" b="1" i="0" u="none" dirty="0"/>
              <a:t>Rešitve </a:t>
            </a:r>
            <a:r>
              <a:rPr lang="sl" b="1" i="0" u="none" dirty="0" smtClean="0"/>
              <a:t>na področju obvladovanja </a:t>
            </a:r>
            <a:r>
              <a:rPr lang="sl" b="1" i="0" u="none" dirty="0"/>
              <a:t>stresa in psihosocialnih </a:t>
            </a:r>
            <a:r>
              <a:rPr lang="sl" b="1" i="0" u="none" dirty="0" smtClean="0"/>
              <a:t>tveganj, povezanih z delom </a:t>
            </a:r>
            <a:endParaRPr lang="sl" b="1" i="0" u="none" dirty="0"/>
          </a:p>
          <a:p>
            <a:pPr algn="l" rtl="0"/>
            <a:r>
              <a:rPr lang="sl" b="1" i="0" u="none" dirty="0"/>
              <a:t>Na voljo organizacijam in podjetjem </a:t>
            </a:r>
            <a:r>
              <a:rPr lang="sl" b="1" i="0" u="none" dirty="0" smtClean="0"/>
              <a:t>iz: </a:t>
            </a:r>
            <a:endParaRPr lang="sl" dirty="0" smtClean="0"/>
          </a:p>
          <a:p>
            <a:pPr lvl="1" algn="l" rtl="0"/>
            <a:r>
              <a:rPr lang="sl" b="0" i="0" u="none" dirty="0"/>
              <a:t>držav članic </a:t>
            </a:r>
            <a:r>
              <a:rPr lang="sl" b="0" i="0" u="none" dirty="0" smtClean="0"/>
              <a:t>EU,</a:t>
            </a:r>
            <a:endParaRPr lang="sl" b="0" i="0" u="none" dirty="0"/>
          </a:p>
          <a:p>
            <a:pPr lvl="1" algn="l" rtl="0"/>
            <a:r>
              <a:rPr lang="sl" b="0" i="0" u="none" dirty="0"/>
              <a:t>Evropskega gospodarskega </a:t>
            </a:r>
            <a:r>
              <a:rPr lang="sl" b="0" i="0" u="none" dirty="0" smtClean="0"/>
              <a:t>prostora,</a:t>
            </a:r>
            <a:endParaRPr lang="sl" b="0" i="0" u="none" dirty="0"/>
          </a:p>
          <a:p>
            <a:pPr lvl="1" algn="l" rtl="0"/>
            <a:r>
              <a:rPr lang="sl" dirty="0"/>
              <a:t>z</a:t>
            </a:r>
            <a:r>
              <a:rPr lang="sl" b="0" i="0" u="none" dirty="0" smtClean="0"/>
              <a:t>ahodnega </a:t>
            </a:r>
            <a:r>
              <a:rPr lang="sl" b="0" i="0" u="none" dirty="0"/>
              <a:t>Balkana in </a:t>
            </a:r>
            <a:r>
              <a:rPr lang="sl" b="0" i="0" u="none" dirty="0" smtClean="0"/>
              <a:t>Turčije. </a:t>
            </a:r>
            <a:endParaRPr lang="sl" b="0" i="0" u="none" dirty="0"/>
          </a:p>
          <a:p>
            <a:pPr algn="l" rtl="0"/>
            <a:r>
              <a:rPr lang="sl" b="1" i="0" u="none" dirty="0"/>
              <a:t>Prijave usklajujejo informacijske točke in </a:t>
            </a:r>
            <a:r>
              <a:rPr lang="sl" b="1" i="0" u="none" dirty="0" smtClean="0"/>
              <a:t>EU-OSHA </a:t>
            </a:r>
            <a:r>
              <a:rPr lang="sl" b="1" i="0" u="none" dirty="0"/>
              <a:t>v dveh fazah:</a:t>
            </a:r>
          </a:p>
          <a:p>
            <a:pPr lvl="1" algn="l" rtl="0"/>
            <a:r>
              <a:rPr lang="sl" b="0" i="0" u="none" dirty="0"/>
              <a:t>izbirni postopek na nacionalni </a:t>
            </a:r>
            <a:r>
              <a:rPr lang="sl" b="0" i="0" u="none" dirty="0" smtClean="0"/>
              <a:t>ravni in</a:t>
            </a:r>
            <a:endParaRPr lang="sl" b="0" i="0" u="none" dirty="0"/>
          </a:p>
          <a:p>
            <a:pPr lvl="1" algn="l" rtl="0"/>
            <a:r>
              <a:rPr lang="sl" b="0" i="0" u="none" dirty="0"/>
              <a:t>ocenjevanje na evropski </a:t>
            </a:r>
            <a:r>
              <a:rPr lang="sl" b="0" i="0" u="none" dirty="0" smtClean="0"/>
              <a:t>ravni.</a:t>
            </a:r>
            <a:endParaRPr lang="sl" b="0" i="0" u="none" dirty="0"/>
          </a:p>
          <a:p>
            <a:pPr algn="l" rtl="0"/>
            <a:r>
              <a:rPr lang="sl" b="1" i="0" u="none" dirty="0"/>
              <a:t>Slovesna podelitev priznanj za dobro prakso</a:t>
            </a:r>
            <a:endParaRPr lang="sl" dirty="0"/>
          </a:p>
        </p:txBody>
      </p:sp>
    </p:spTree>
    <p:extLst>
      <p:ext uri="{BB962C8B-B14F-4D97-AF65-F5344CB8AC3E}">
        <p14:creationId xmlns:p14="http://schemas.microsoft.com/office/powerpoint/2010/main" val="10028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l" b="1" i="0" u="none"/>
              <a:t>Viri kampanje</a:t>
            </a:r>
            <a:endParaRPr lang="s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" dirty="0" smtClean="0"/>
          </a:p>
          <a:p>
            <a:endParaRPr lang="s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sl" b="1" i="0" u="none" dirty="0"/>
              <a:t>Vodnik po kampanji</a:t>
            </a:r>
          </a:p>
          <a:p>
            <a:pPr algn="l" rtl="0"/>
            <a:r>
              <a:rPr lang="sl" b="1" i="0" u="none" dirty="0"/>
              <a:t>Zloženka</a:t>
            </a:r>
          </a:p>
          <a:p>
            <a:pPr algn="l" rtl="0"/>
            <a:r>
              <a:rPr lang="sl" b="1" i="0" u="none" dirty="0"/>
              <a:t>Letak o priznanjih za dobro prakso</a:t>
            </a:r>
          </a:p>
          <a:p>
            <a:pPr algn="l" rtl="0"/>
            <a:r>
              <a:rPr lang="sl" b="1" i="0" u="none" dirty="0"/>
              <a:t>Spletno orodje za pripravo kampanj</a:t>
            </a:r>
          </a:p>
          <a:p>
            <a:pPr algn="l" rtl="0"/>
            <a:r>
              <a:rPr lang="sl" b="1" i="0" u="none" dirty="0"/>
              <a:t>Promocijsko gradivo in reklamna darilca</a:t>
            </a:r>
            <a:endParaRPr lang="sl" dirty="0"/>
          </a:p>
          <a:p>
            <a:endParaRPr lang="s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" dirty="0" smtClean="0"/>
          </a:p>
          <a:p>
            <a:endParaRPr lang="s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 rtl="0"/>
            <a:r>
              <a:rPr lang="sl" b="1" i="0" u="none"/>
              <a:t>Poročila</a:t>
            </a:r>
          </a:p>
          <a:p>
            <a:pPr algn="l" rtl="0"/>
            <a:r>
              <a:rPr lang="sl" b="1" i="0" u="none"/>
              <a:t>Praktični vodniki in orodja </a:t>
            </a:r>
          </a:p>
          <a:p>
            <a:pPr algn="l" rtl="0"/>
            <a:r>
              <a:rPr lang="sl" b="1" i="0" u="none"/>
              <a:t>Film o Napu </a:t>
            </a:r>
            <a:endParaRPr lang="sl" dirty="0" smtClean="0"/>
          </a:p>
          <a:p>
            <a:pPr algn="l" rtl="0"/>
            <a:r>
              <a:rPr lang="sl" b="1" i="0" u="none"/>
              <a:t>www.healthy-workplaces.eu</a:t>
            </a:r>
            <a:endParaRPr lang="sl" dirty="0"/>
          </a:p>
          <a:p>
            <a:pPr marL="0" indent="0" algn="l" rtl="0">
              <a:buNone/>
            </a:pPr>
            <a:endParaRPr lang="s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5759928" cy="2465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65600"/>
            <a:ext cx="2416818" cy="342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l" b="1" i="0" u="none"/>
              <a:t>Dodatne informacije</a:t>
            </a:r>
            <a:endParaRPr lang="s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sl" b="1" i="0" u="none"/>
              <a:t>Več informacij je na voljo na spletni strani kampanje</a:t>
            </a:r>
          </a:p>
          <a:p>
            <a:pPr marL="0" indent="0" algn="l" rtl="0">
              <a:buNone/>
            </a:pPr>
            <a:r>
              <a:rPr lang="sl" b="1" i="0" u="sng">
                <a:solidFill>
                  <a:schemeClr val="tx1"/>
                </a:solidFill>
              </a:rPr>
              <a:t>www.healthy-workplaces.eu</a:t>
            </a:r>
          </a:p>
          <a:p>
            <a:endParaRPr lang="sl" dirty="0" smtClean="0"/>
          </a:p>
          <a:p>
            <a:pPr algn="l" rtl="0"/>
            <a:r>
              <a:rPr lang="sl" b="1" i="0" u="none"/>
              <a:t>Orodje za pripravo kampanj</a:t>
            </a:r>
          </a:p>
          <a:p>
            <a:pPr marL="0" indent="0" algn="l" rtl="0">
              <a:buNone/>
            </a:pPr>
            <a:r>
              <a:rPr lang="sl" b="1" i="0" u="sng">
                <a:solidFill>
                  <a:schemeClr val="tx1"/>
                </a:solidFill>
              </a:rPr>
              <a:t>https://osha.europa.eu/en/campaign-toolkit</a:t>
            </a:r>
            <a:endParaRPr lang="sl" u="sng" dirty="0">
              <a:solidFill>
                <a:schemeClr val="tx1"/>
              </a:solidFill>
            </a:endParaRPr>
          </a:p>
          <a:p>
            <a:endParaRPr lang="sl" dirty="0"/>
          </a:p>
          <a:p>
            <a:pPr algn="l" rtl="0"/>
            <a:r>
              <a:rPr lang="sl" b="1" i="0" u="none"/>
              <a:t>Za več informacij o dogodkih v vaši državi se obrnite na lokalno informacijsko točko</a:t>
            </a:r>
          </a:p>
          <a:p>
            <a:pPr marL="0" indent="0" algn="l" rtl="0">
              <a:buNone/>
            </a:pPr>
            <a:r>
              <a:rPr lang="sl" b="1" i="0" u="sng">
                <a:solidFill>
                  <a:schemeClr val="tx1"/>
                </a:solidFill>
              </a:rPr>
              <a:t>www.healthy-workplaces.eu/fops</a:t>
            </a:r>
          </a:p>
          <a:p>
            <a:pPr marL="0" indent="0" algn="l" rtl="0">
              <a:buNone/>
            </a:pPr>
            <a:endParaRPr lang="sl" dirty="0" smtClean="0"/>
          </a:p>
          <a:p>
            <a:pPr marL="0" indent="0" algn="l" rtl="0">
              <a:buNone/>
            </a:pPr>
            <a:endParaRPr lang="sl" dirty="0" smtClean="0"/>
          </a:p>
        </p:txBody>
      </p:sp>
      <p:pic>
        <p:nvPicPr>
          <p:cNvPr id="4" name="Picture 2" descr="https://osha.europa.eu/en/campaign-toolkit/++resource++osha.campaigntoolkit.resources/kn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05106">
            <a:off x="6282290" y="2205778"/>
            <a:ext cx="728553" cy="850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l" b="1" i="0" u="none"/>
              <a:t>Predstavitev kampanje</a:t>
            </a:r>
            <a:endParaRPr lang="s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sl-SI" b="1" i="0" u="none" dirty="0" smtClean="0"/>
              <a:t>K</a:t>
            </a:r>
            <a:r>
              <a:rPr lang="sl" b="1" i="0" u="none" dirty="0" smtClean="0"/>
              <a:t>ampanjo usklajuje Evropska </a:t>
            </a:r>
            <a:r>
              <a:rPr lang="sl" b="1" i="0" u="none" dirty="0"/>
              <a:t>agencija za varnost in zdravje pri delu (EU-OSHA)</a:t>
            </a:r>
            <a:endParaRPr lang="sl" dirty="0"/>
          </a:p>
          <a:p>
            <a:pPr algn="l" rtl="0"/>
            <a:r>
              <a:rPr lang="sl" b="1" i="0" u="none" dirty="0" smtClean="0"/>
              <a:t>Potekala bo </a:t>
            </a:r>
            <a:r>
              <a:rPr lang="sl" b="1" i="0" u="none" dirty="0"/>
              <a:t>v več kot 30 državah</a:t>
            </a:r>
          </a:p>
          <a:p>
            <a:pPr algn="l" rtl="0"/>
            <a:r>
              <a:rPr lang="sl" b="1" i="0" u="none" dirty="0"/>
              <a:t>Podpira jo mreža partnerjev</a:t>
            </a:r>
            <a:endParaRPr lang="sl" dirty="0"/>
          </a:p>
          <a:p>
            <a:pPr lvl="1" algn="l" rtl="0"/>
            <a:r>
              <a:rPr lang="sl" b="0" i="0" u="none" dirty="0"/>
              <a:t>Nacionalne informacijske točke</a:t>
            </a:r>
          </a:p>
          <a:p>
            <a:pPr lvl="1" algn="l" rtl="0"/>
            <a:r>
              <a:rPr lang="sl" b="0" i="0" u="none" dirty="0"/>
              <a:t>Socialni partnerji</a:t>
            </a:r>
          </a:p>
          <a:p>
            <a:pPr lvl="1" algn="l" rtl="0"/>
            <a:r>
              <a:rPr lang="sl" b="0" i="0" u="none" dirty="0"/>
              <a:t>Uradni partnerji kampanje </a:t>
            </a:r>
          </a:p>
          <a:p>
            <a:pPr lvl="1" algn="l" rtl="0"/>
            <a:r>
              <a:rPr lang="sl" b="0" i="0" u="none" dirty="0"/>
              <a:t>Medijski partnerji </a:t>
            </a:r>
          </a:p>
          <a:p>
            <a:pPr lvl="1" algn="l" rtl="0"/>
            <a:r>
              <a:rPr lang="sl" b="0" i="0" u="none" dirty="0"/>
              <a:t>Evropska podjetniška mreža </a:t>
            </a:r>
          </a:p>
          <a:p>
            <a:pPr lvl="1" algn="l" rtl="0"/>
            <a:r>
              <a:rPr lang="sl" b="0" i="0" u="none" dirty="0"/>
              <a:t>Institucije EU</a:t>
            </a:r>
          </a:p>
          <a:p>
            <a:endParaRPr lang="sl" dirty="0"/>
          </a:p>
        </p:txBody>
      </p:sp>
      <p:sp>
        <p:nvSpPr>
          <p:cNvPr id="9" name="Rectangle 8"/>
          <p:cNvSpPr/>
          <p:nvPr/>
        </p:nvSpPr>
        <p:spPr>
          <a:xfrm>
            <a:off x="7092280" y="5877272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EFF5D4"/>
              </a:clrFrom>
              <a:clrTo>
                <a:srgbClr val="EFF5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43114"/>
            <a:ext cx="5004048" cy="54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l" b="1" i="0" u="none" dirty="0"/>
              <a:t>Ključni cilji</a:t>
            </a:r>
            <a:endParaRPr lang="s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" b="1" i="0" u="none" dirty="0"/>
              <a:t>Izboljšati razumevanje </a:t>
            </a:r>
            <a:r>
              <a:rPr lang="sl" dirty="0" smtClean="0"/>
              <a:t>psihosocialnih tveganj, zlasti stresa v zvezi z delom</a:t>
            </a:r>
            <a:endParaRPr lang="sl" dirty="0"/>
          </a:p>
          <a:p>
            <a:pPr algn="l" rtl="0"/>
            <a:r>
              <a:rPr lang="sl" b="1" i="0" u="none" dirty="0"/>
              <a:t>Spodbujati obvladovanje teh tveganj</a:t>
            </a:r>
            <a:endParaRPr lang="sl" dirty="0"/>
          </a:p>
          <a:p>
            <a:pPr algn="l" rtl="0"/>
            <a:r>
              <a:rPr lang="sl" b="1" i="0" u="none" dirty="0"/>
              <a:t>Preprečevati precejšnje </a:t>
            </a:r>
            <a:r>
              <a:rPr lang="sl" b="1" i="0" u="none" dirty="0" smtClean="0"/>
              <a:t>škodljive posledice psihosocialnih tveganj</a:t>
            </a:r>
            <a:endParaRPr lang="sl" b="1" i="0" u="none" dirty="0"/>
          </a:p>
          <a:p>
            <a:pPr algn="l" rtl="0"/>
            <a:r>
              <a:rPr lang="sl" b="1" i="0" u="none" dirty="0"/>
              <a:t>Zagotoviti podporo in smernice za delavce in delodajalce</a:t>
            </a:r>
          </a:p>
          <a:p>
            <a:pPr algn="l" rtl="0"/>
            <a:r>
              <a:rPr lang="sl" b="1" i="0" u="none" dirty="0"/>
              <a:t>Spodbujati uporabo praktičnih, uporabniku prijaznih </a:t>
            </a:r>
            <a:r>
              <a:rPr lang="sl" b="1" i="0" u="none" dirty="0" smtClean="0"/>
              <a:t>orodij za obvladovanje psihosocialnih tveganj</a:t>
            </a:r>
            <a:endParaRPr lang="sl" dirty="0"/>
          </a:p>
          <a:p>
            <a:endParaRPr lang="s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22217" r="7205" b="38892"/>
          <a:stretch/>
        </p:blipFill>
        <p:spPr>
          <a:xfrm>
            <a:off x="1640792" y="4465235"/>
            <a:ext cx="6963655" cy="22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l-SI" b="1" i="0" u="none" dirty="0" smtClean="0"/>
              <a:t>V</a:t>
            </a:r>
            <a:r>
              <a:rPr lang="sl" b="1" i="0" u="none" dirty="0" smtClean="0"/>
              <a:t>elikost problema</a:t>
            </a:r>
            <a:endParaRPr lang="sl" b="1" i="0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sl" b="1" i="0" u="none" dirty="0"/>
              <a:t>Več kot polovica evropskih delavcev poroča, da je stres na njihovem delovnem mestu pogost.</a:t>
            </a:r>
          </a:p>
          <a:p>
            <a:pPr algn="l" rtl="0"/>
            <a:r>
              <a:rPr lang="sl" b="1" i="0" u="none" dirty="0" smtClean="0"/>
              <a:t>Ocenjuje se, da je stres skupaj </a:t>
            </a:r>
            <a:r>
              <a:rPr lang="sl" b="1" i="0" u="none" dirty="0"/>
              <a:t>z drugimi psihosocialnimi tveganji </a:t>
            </a:r>
            <a:r>
              <a:rPr lang="sl" b="1" i="0" u="none" dirty="0" smtClean="0"/>
              <a:t>razlog za </a:t>
            </a:r>
            <a:r>
              <a:rPr lang="sl" b="1" i="0" u="none" dirty="0"/>
              <a:t>približno </a:t>
            </a:r>
            <a:r>
              <a:rPr lang="sl" b="1" i="0" u="none" dirty="0" smtClean="0"/>
              <a:t>polovico </a:t>
            </a:r>
            <a:r>
              <a:rPr lang="sl" b="1" i="0" u="none" dirty="0"/>
              <a:t>vseh izgubljenih delovnih dni.</a:t>
            </a:r>
          </a:p>
          <a:p>
            <a:pPr algn="l" rtl="0"/>
            <a:r>
              <a:rPr lang="sl" b="1" i="0" u="none" dirty="0"/>
              <a:t>Približno štirje </a:t>
            </a:r>
            <a:r>
              <a:rPr lang="sl" b="1" i="0" u="none" dirty="0" smtClean="0"/>
              <a:t>delavci od desetih </a:t>
            </a:r>
            <a:r>
              <a:rPr lang="sl" b="1" i="0" u="none" dirty="0"/>
              <a:t>menijo, da se stres na njihovem delovnem mestu ne obravnava primerno.</a:t>
            </a:r>
          </a:p>
          <a:p>
            <a:endParaRPr lang="s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16709"/>
            <a:ext cx="4680520" cy="31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l" b="1" i="0" u="none"/>
              <a:t>Opredelitev pojmov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sl" dirty="0"/>
              <a:t>P</a:t>
            </a:r>
            <a:r>
              <a:rPr lang="sl" b="1" i="0" u="none" dirty="0" smtClean="0"/>
              <a:t>sihosocialna tveganja:</a:t>
            </a:r>
            <a:endParaRPr lang="sl" dirty="0" smtClean="0"/>
          </a:p>
          <a:p>
            <a:pPr lvl="1" algn="l" rtl="0"/>
            <a:r>
              <a:rPr lang="sl" b="0" i="0" u="none" dirty="0" smtClean="0"/>
              <a:t>so posledica slabega </a:t>
            </a:r>
            <a:r>
              <a:rPr lang="sl" b="0" i="0" u="none" dirty="0"/>
              <a:t>načrtovanja, organizacije in vodenja dela;</a:t>
            </a:r>
            <a:endParaRPr lang="sl" dirty="0" smtClean="0"/>
          </a:p>
          <a:p>
            <a:pPr lvl="1" algn="l" rtl="0"/>
            <a:r>
              <a:rPr lang="sl" b="0" i="0" u="none" dirty="0" smtClean="0"/>
              <a:t>so posledica slabih </a:t>
            </a:r>
            <a:r>
              <a:rPr lang="sl" b="0" i="0" u="none" dirty="0"/>
              <a:t>socialnih okoliščin </a:t>
            </a:r>
            <a:r>
              <a:rPr lang="sl" b="0" i="0" u="none" dirty="0" smtClean="0"/>
              <a:t>dela; </a:t>
            </a:r>
            <a:endParaRPr lang="fr-BE" b="0" i="0" u="none" dirty="0" smtClean="0"/>
          </a:p>
          <a:p>
            <a:pPr lvl="1"/>
            <a:r>
              <a:rPr lang="sl" dirty="0" smtClean="0"/>
              <a:t>lahko p</a:t>
            </a:r>
            <a:r>
              <a:rPr lang="sl" b="0" i="0" u="none" dirty="0" smtClean="0"/>
              <a:t>ovzročijo negativne </a:t>
            </a:r>
            <a:r>
              <a:rPr lang="sl" b="0" i="0" u="none" dirty="0"/>
              <a:t>psihične, fizične in socialne posledice, vključno s </a:t>
            </a:r>
            <a:r>
              <a:rPr lang="sl" b="0" i="0" u="none" dirty="0" smtClean="0"/>
              <a:t>stresom v zvezi z delom</a:t>
            </a:r>
            <a:r>
              <a:rPr lang="sl" b="0" i="0" u="none" dirty="0"/>
              <a:t>.</a:t>
            </a:r>
          </a:p>
          <a:p>
            <a:endParaRPr lang="sl" dirty="0"/>
          </a:p>
          <a:p>
            <a:pPr algn="l" rtl="0"/>
            <a:r>
              <a:rPr lang="sl" b="1" i="0" u="none" dirty="0" smtClean="0"/>
              <a:t>Stres v zvezi z delom:</a:t>
            </a:r>
            <a:endParaRPr lang="sl" b="1" i="0" u="none" dirty="0"/>
          </a:p>
          <a:p>
            <a:pPr lvl="1" algn="l" rtl="0"/>
            <a:r>
              <a:rPr lang="sl" b="0" i="0" u="none" dirty="0" smtClean="0"/>
              <a:t>je organizacijski problem in </a:t>
            </a:r>
            <a:r>
              <a:rPr lang="sl" b="0" i="0" u="none" dirty="0"/>
              <a:t>ne posameznikova krivda;</a:t>
            </a:r>
          </a:p>
          <a:p>
            <a:pPr lvl="1" algn="l" rtl="0"/>
            <a:r>
              <a:rPr lang="sl" b="0" i="0" u="none" dirty="0"/>
              <a:t>se pojavi, ko zahteve </a:t>
            </a:r>
            <a:r>
              <a:rPr lang="sl" b="0" i="0" u="none" dirty="0" smtClean="0"/>
              <a:t>na delovnem mestu </a:t>
            </a:r>
            <a:r>
              <a:rPr lang="sl" b="0" i="0" u="none" dirty="0"/>
              <a:t>presegajo sposobnost delavca, da jih obvladuje.</a:t>
            </a:r>
          </a:p>
          <a:p>
            <a:endParaRPr lang="sl" dirty="0"/>
          </a:p>
        </p:txBody>
      </p:sp>
    </p:spTree>
    <p:extLst>
      <p:ext uri="{BB962C8B-B14F-4D97-AF65-F5344CB8AC3E}">
        <p14:creationId xmlns:p14="http://schemas.microsoft.com/office/powerpoint/2010/main" val="37606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l" b="1" i="0" u="none"/>
              <a:t>Psihosocialno delovno okolje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sl" b="1" i="0" u="none" dirty="0"/>
              <a:t>Slabo psihosocialno delovno okolje je lahko </a:t>
            </a:r>
            <a:r>
              <a:rPr lang="sl" b="1" i="0" u="none" dirty="0" smtClean="0"/>
              <a:t>posledica:</a:t>
            </a:r>
            <a:endParaRPr lang="sl" b="1" i="0" u="none" dirty="0"/>
          </a:p>
          <a:p>
            <a:pPr algn="l" rtl="0"/>
            <a:r>
              <a:rPr lang="sl" b="1" i="0" u="none" dirty="0"/>
              <a:t>čezmerne delovne obremenitve ali nasprotujočih si delovnih zahtev;</a:t>
            </a:r>
          </a:p>
          <a:p>
            <a:pPr algn="l" rtl="0"/>
            <a:r>
              <a:rPr lang="sl" b="1" i="0" u="none" dirty="0"/>
              <a:t>premajhnega sodelovanja </a:t>
            </a:r>
            <a:r>
              <a:rPr lang="sl" b="1" i="0" u="none" dirty="0" smtClean="0"/>
              <a:t>in majhne možnosti vplivanja </a:t>
            </a:r>
            <a:r>
              <a:rPr lang="sl" b="1" i="0" u="none" dirty="0"/>
              <a:t>na način opravljanja dela;</a:t>
            </a:r>
            <a:endParaRPr lang="sl" dirty="0"/>
          </a:p>
          <a:p>
            <a:pPr algn="l" rtl="0"/>
            <a:r>
              <a:rPr lang="sl" b="1" i="0" u="none" dirty="0"/>
              <a:t>slabe komunikacije in pomanjkanja podpore;</a:t>
            </a:r>
            <a:endParaRPr lang="sl" dirty="0"/>
          </a:p>
          <a:p>
            <a:pPr algn="l" rtl="0"/>
            <a:r>
              <a:rPr lang="sl" b="1" i="0" u="none" dirty="0"/>
              <a:t>psihičnega in spolnega nadlegovanja ter nasilja </a:t>
            </a:r>
            <a:r>
              <a:rPr lang="sl" b="1" i="0" u="none" dirty="0" smtClean="0"/>
              <a:t>tretjih oseb;</a:t>
            </a:r>
            <a:endParaRPr lang="sl" dirty="0"/>
          </a:p>
          <a:p>
            <a:pPr algn="l" rtl="0"/>
            <a:r>
              <a:rPr lang="sl" b="1" i="0" u="none" dirty="0"/>
              <a:t>slabo vodenih organizacijskih sprememb in negotovosti zaposlitve.</a:t>
            </a:r>
            <a:endParaRPr lang="sl" dirty="0"/>
          </a:p>
          <a:p>
            <a:pPr lvl="1" algn="l" rtl="0"/>
            <a:endParaRPr lang="s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356439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7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l" b="1" i="0" u="none"/>
              <a:t>Negativne posledice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sl" b="1" i="0" u="none" dirty="0"/>
              <a:t>Za </a:t>
            </a:r>
            <a:r>
              <a:rPr lang="sl" b="1" i="0" u="none" dirty="0" smtClean="0"/>
              <a:t>posameznika:</a:t>
            </a:r>
            <a:endParaRPr lang="sl" b="1" i="0" u="none" dirty="0"/>
          </a:p>
          <a:p>
            <a:pPr lvl="1" algn="l" rtl="0"/>
            <a:r>
              <a:rPr lang="sl" dirty="0" smtClean="0"/>
              <a:t>t</a:t>
            </a:r>
            <a:r>
              <a:rPr lang="sl" b="0" i="0" u="none" dirty="0" smtClean="0"/>
              <a:t>ežave </a:t>
            </a:r>
            <a:r>
              <a:rPr lang="sl" b="0" i="0" u="none" dirty="0"/>
              <a:t>s </a:t>
            </a:r>
            <a:r>
              <a:rPr lang="sl" b="0" i="0" u="none" dirty="0" smtClean="0"/>
              <a:t>koncentracijo, ki vodijo v napake </a:t>
            </a:r>
            <a:r>
              <a:rPr lang="sl" b="0" i="0" u="none" dirty="0"/>
              <a:t>pri </a:t>
            </a:r>
            <a:r>
              <a:rPr lang="sl" b="0" i="0" u="none" dirty="0" smtClean="0"/>
              <a:t>delu</a:t>
            </a:r>
            <a:endParaRPr lang="sl" b="0" i="0" u="none" dirty="0"/>
          </a:p>
          <a:p>
            <a:pPr lvl="1" algn="l" rtl="0"/>
            <a:r>
              <a:rPr lang="sl" dirty="0"/>
              <a:t>i</a:t>
            </a:r>
            <a:r>
              <a:rPr lang="sl" b="0" i="0" u="none" dirty="0" smtClean="0"/>
              <a:t>zgorelost </a:t>
            </a:r>
            <a:r>
              <a:rPr lang="sl" b="0" i="0" u="none" dirty="0"/>
              <a:t>in </a:t>
            </a:r>
            <a:r>
              <a:rPr lang="sl" b="0" i="0" u="none" dirty="0" smtClean="0"/>
              <a:t>depresija</a:t>
            </a:r>
            <a:endParaRPr lang="sl" b="0" i="0" u="none" dirty="0"/>
          </a:p>
          <a:p>
            <a:pPr lvl="1" algn="l" rtl="0"/>
            <a:r>
              <a:rPr lang="sl" dirty="0"/>
              <a:t>t</a:t>
            </a:r>
            <a:r>
              <a:rPr lang="sl" b="0" i="0" u="none" dirty="0" smtClean="0"/>
              <a:t>ežave </a:t>
            </a:r>
            <a:r>
              <a:rPr lang="sl" b="0" i="0" u="none" dirty="0"/>
              <a:t>v zasebnem </a:t>
            </a:r>
            <a:r>
              <a:rPr lang="sl" b="0" i="0" u="none" dirty="0" smtClean="0"/>
              <a:t>življenju</a:t>
            </a:r>
            <a:endParaRPr lang="sl" b="0" i="0" u="none" dirty="0"/>
          </a:p>
          <a:p>
            <a:pPr lvl="1" algn="l" rtl="0"/>
            <a:r>
              <a:rPr lang="sl" dirty="0"/>
              <a:t>z</a:t>
            </a:r>
            <a:r>
              <a:rPr lang="sl" b="0" i="0" u="none" dirty="0" smtClean="0"/>
              <a:t>loraba </a:t>
            </a:r>
            <a:r>
              <a:rPr lang="sl" b="0" i="0" u="none" dirty="0"/>
              <a:t>alkohola in </a:t>
            </a:r>
            <a:r>
              <a:rPr lang="sl" b="0" i="0" u="none" dirty="0" smtClean="0"/>
              <a:t>drog</a:t>
            </a:r>
            <a:endParaRPr lang="sl" b="0" i="0" u="none" dirty="0"/>
          </a:p>
          <a:p>
            <a:pPr lvl="1" algn="l" rtl="0"/>
            <a:r>
              <a:rPr lang="sl" dirty="0"/>
              <a:t>s</a:t>
            </a:r>
            <a:r>
              <a:rPr lang="sl" b="0" i="0" u="none" dirty="0" smtClean="0"/>
              <a:t>labo </a:t>
            </a:r>
            <a:r>
              <a:rPr lang="sl" b="0" i="0" u="none" dirty="0"/>
              <a:t>fizično </a:t>
            </a:r>
            <a:r>
              <a:rPr lang="sl" b="0" i="0" u="none" dirty="0" smtClean="0"/>
              <a:t>zdravje </a:t>
            </a:r>
            <a:endParaRPr lang="sl" b="0" i="0" u="none" dirty="0"/>
          </a:p>
          <a:p>
            <a:pPr marL="0" indent="0" algn="l" rtl="0">
              <a:buNone/>
            </a:pPr>
            <a:r>
              <a:rPr lang="sl" b="1" i="0" u="none" dirty="0"/>
              <a:t>Za </a:t>
            </a:r>
            <a:r>
              <a:rPr lang="sl" b="1" i="0" u="none" dirty="0" smtClean="0"/>
              <a:t>organizacijo:</a:t>
            </a:r>
            <a:endParaRPr lang="sl" b="1" i="0" u="none" dirty="0"/>
          </a:p>
          <a:p>
            <a:pPr lvl="1" algn="l" rtl="0"/>
            <a:r>
              <a:rPr lang="sl" dirty="0"/>
              <a:t>s</a:t>
            </a:r>
            <a:r>
              <a:rPr lang="sl" b="0" i="0" u="none" dirty="0" smtClean="0"/>
              <a:t>laba </a:t>
            </a:r>
            <a:r>
              <a:rPr lang="sl" b="0" i="0" u="none" dirty="0"/>
              <a:t>splošna poslovna uspešnost</a:t>
            </a:r>
          </a:p>
          <a:p>
            <a:pPr lvl="1" algn="l" rtl="0"/>
            <a:r>
              <a:rPr lang="sl" dirty="0" smtClean="0"/>
              <a:t>porast </a:t>
            </a:r>
            <a:r>
              <a:rPr lang="sl" b="0" i="0" u="none" dirty="0" smtClean="0"/>
              <a:t>absentizma </a:t>
            </a:r>
            <a:r>
              <a:rPr lang="sl" b="0" i="0" u="none" dirty="0"/>
              <a:t>in prezentizma </a:t>
            </a:r>
          </a:p>
          <a:p>
            <a:pPr lvl="1"/>
            <a:r>
              <a:rPr lang="sl" dirty="0" smtClean="0"/>
              <a:t>naraščanje števila</a:t>
            </a:r>
            <a:r>
              <a:rPr lang="sl" b="0" i="0" u="none" dirty="0" smtClean="0"/>
              <a:t> nezgod in </a:t>
            </a:r>
            <a:r>
              <a:rPr lang="sl" b="0" i="0" u="none" dirty="0"/>
              <a:t>poškodb </a:t>
            </a:r>
            <a:r>
              <a:rPr lang="sl" b="0" i="0" u="none" dirty="0" smtClean="0"/>
              <a:t>pri delu</a:t>
            </a:r>
            <a:endParaRPr lang="sl" b="0" i="0" u="none" dirty="0"/>
          </a:p>
          <a:p>
            <a:endParaRPr lang="s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2"/>
          <a:stretch/>
        </p:blipFill>
        <p:spPr>
          <a:xfrm>
            <a:off x="5868144" y="3861048"/>
            <a:ext cx="2615384" cy="275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8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l" b="1" i="0" u="none"/>
              <a:t>Obvladovanje psihosocialnih tveganj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sl" b="1" i="0" u="none" dirty="0"/>
              <a:t>Samo približno 30 % organizacij v Evropi </a:t>
            </a:r>
            <a:r>
              <a:rPr lang="sl" b="1" i="0" u="none" dirty="0" smtClean="0"/>
              <a:t>je uvedlo postopke </a:t>
            </a:r>
            <a:r>
              <a:rPr lang="sl" b="1" i="0" u="none" dirty="0"/>
              <a:t>za </a:t>
            </a:r>
            <a:r>
              <a:rPr lang="sl" b="1" i="0" u="none" dirty="0" smtClean="0"/>
              <a:t>obvladovanje </a:t>
            </a:r>
            <a:r>
              <a:rPr lang="sl" b="1" i="0" u="none" dirty="0"/>
              <a:t>psihosocialnih </a:t>
            </a:r>
            <a:r>
              <a:rPr lang="sl" b="1" i="0" u="none" dirty="0" smtClean="0"/>
              <a:t>tveganj.* </a:t>
            </a:r>
            <a:endParaRPr lang="sl" dirty="0"/>
          </a:p>
          <a:p>
            <a:pPr algn="l" rtl="0"/>
            <a:r>
              <a:rPr lang="sl" b="1" i="0" u="none" dirty="0"/>
              <a:t>Ta tveganja se pogosto štejejo za težje obvladljiva kot „</a:t>
            </a:r>
            <a:r>
              <a:rPr lang="sl" b="1" i="0" u="none" dirty="0" smtClean="0"/>
              <a:t>tradicionalna“ tveganja.</a:t>
            </a:r>
            <a:endParaRPr lang="sl" b="1" i="0" u="none" dirty="0"/>
          </a:p>
          <a:p>
            <a:pPr marL="0" indent="0" algn="l" rtl="0">
              <a:buNone/>
            </a:pPr>
            <a:r>
              <a:rPr lang="sl" b="1" i="0" u="none" dirty="0"/>
              <a:t>Vendar ...</a:t>
            </a:r>
          </a:p>
          <a:p>
            <a:pPr algn="l" rtl="0"/>
            <a:r>
              <a:rPr lang="sl" b="1" i="0" u="none" dirty="0"/>
              <a:t>Psihosocialna tveganja je mogoče ocenjevati in obvladovati enako sistematično kot druga tveganja za varnost in zdravje </a:t>
            </a:r>
            <a:r>
              <a:rPr lang="sl" b="1" i="0" u="none" dirty="0" smtClean="0"/>
              <a:t>delavcev.</a:t>
            </a:r>
            <a:endParaRPr lang="sl" b="1" i="0" u="none" dirty="0"/>
          </a:p>
          <a:p>
            <a:pPr algn="l" rtl="0"/>
            <a:r>
              <a:rPr lang="sl" b="1" i="0" u="none" dirty="0"/>
              <a:t>Koristi obvladovanja psihosocialnih tveganj in </a:t>
            </a:r>
            <a:r>
              <a:rPr lang="sl" b="1" i="0" u="none" dirty="0" smtClean="0"/>
              <a:t>stresa v zvezi z  delom </a:t>
            </a:r>
            <a:r>
              <a:rPr lang="sl" b="1" i="0" u="none" dirty="0"/>
              <a:t>nedvomno odtehtajo stroške izvajanja </a:t>
            </a:r>
            <a:r>
              <a:rPr lang="sl" b="1" i="0" u="none" dirty="0" smtClean="0"/>
              <a:t>ukrepov v organizacijah </a:t>
            </a:r>
            <a:r>
              <a:rPr lang="sl" b="1" i="0" u="none" dirty="0"/>
              <a:t>vseh velikosti. </a:t>
            </a:r>
          </a:p>
          <a:p>
            <a:pPr marL="0" indent="0" algn="l" rtl="0">
              <a:buNone/>
            </a:pPr>
            <a:endParaRPr lang="sl" dirty="0" smtClean="0"/>
          </a:p>
          <a:p>
            <a:pPr marL="0" indent="0" algn="l" rtl="0">
              <a:buNone/>
            </a:pPr>
            <a:endParaRPr lang="sl" dirty="0"/>
          </a:p>
          <a:p>
            <a:pPr marL="0" indent="0" algn="l" rtl="0">
              <a:buNone/>
            </a:pPr>
            <a:endParaRPr lang="sl" dirty="0" smtClean="0"/>
          </a:p>
          <a:p>
            <a:pPr marL="0" indent="0" algn="l" rtl="0">
              <a:buNone/>
            </a:pPr>
            <a:r>
              <a:rPr lang="sl" sz="1300" b="1" i="0" u="none" dirty="0" smtClean="0">
                <a:solidFill>
                  <a:schemeClr val="tx1"/>
                </a:solidFill>
              </a:rPr>
              <a:t>*Evropska </a:t>
            </a:r>
            <a:r>
              <a:rPr lang="sl" sz="1300" b="1" i="0" u="none" dirty="0">
                <a:solidFill>
                  <a:schemeClr val="tx1"/>
                </a:solidFill>
              </a:rPr>
              <a:t>raziskava podjetij o novih in nastajajočih tveganjih (ESENER), Evropska agencija za varnost in zdravje pri delu, 2010. </a:t>
            </a:r>
            <a:r>
              <a:rPr lang="sl" sz="1300" dirty="0" smtClean="0">
                <a:solidFill>
                  <a:schemeClr val="tx1"/>
                </a:solidFill>
              </a:rPr>
              <a:t/>
            </a:r>
            <a:br>
              <a:rPr lang="sl" sz="1300" dirty="0" smtClean="0">
                <a:solidFill>
                  <a:schemeClr val="tx1"/>
                </a:solidFill>
              </a:rPr>
            </a:br>
            <a:r>
              <a:rPr lang="sl" sz="1050" b="1" i="0" u="none" dirty="0">
                <a:solidFill>
                  <a:schemeClr val="tx1"/>
                </a:solidFill>
              </a:rPr>
              <a:t>Na voljo na: https://osha.europa.eu/en/publications/reports/esener1_osh_management</a:t>
            </a:r>
            <a:endParaRPr lang="sl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l" b="1" i="0" u="none"/>
              <a:t>Koristi obvladovanja psihosocialnih tveganj</a:t>
            </a:r>
            <a:endParaRPr lang="s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sl" b="1" i="0" u="none" dirty="0"/>
              <a:t>Izboljšanje </a:t>
            </a:r>
            <a:r>
              <a:rPr lang="sl" b="1" i="0" u="none" dirty="0" smtClean="0"/>
              <a:t>dobrega počutja </a:t>
            </a:r>
            <a:r>
              <a:rPr lang="sl" b="1" i="0" u="none" dirty="0"/>
              <a:t>in zadovoljstva </a:t>
            </a:r>
            <a:r>
              <a:rPr lang="sl" b="1" i="0" u="none" dirty="0" smtClean="0"/>
              <a:t>delavcev </a:t>
            </a:r>
            <a:r>
              <a:rPr lang="sl" b="1" i="0" u="none" dirty="0"/>
              <a:t>na delovnem mestu</a:t>
            </a:r>
          </a:p>
          <a:p>
            <a:pPr algn="l" rtl="0"/>
            <a:r>
              <a:rPr lang="sl" b="1" i="0" u="none" dirty="0" smtClean="0"/>
              <a:t>Zdravi, motivirani in produktivni delavci</a:t>
            </a:r>
            <a:endParaRPr lang="sl" b="1" i="0" u="none" dirty="0"/>
          </a:p>
          <a:p>
            <a:pPr algn="l" rtl="0"/>
            <a:r>
              <a:rPr lang="sl" b="1" i="0" u="none" dirty="0"/>
              <a:t>Boljša splošna uspešnost in produktivnost</a:t>
            </a:r>
          </a:p>
          <a:p>
            <a:pPr algn="l" rtl="0"/>
            <a:r>
              <a:rPr lang="sl" b="1" i="0" u="none" dirty="0"/>
              <a:t>Manj odsotnosti </a:t>
            </a:r>
            <a:r>
              <a:rPr lang="sl" b="1" i="0" u="none" dirty="0" smtClean="0"/>
              <a:t>z dela in </a:t>
            </a:r>
            <a:r>
              <a:rPr lang="sl" b="1" i="0" u="none" dirty="0"/>
              <a:t>manjša fluktuacija </a:t>
            </a:r>
            <a:r>
              <a:rPr lang="sl" b="1" i="0" u="none" dirty="0" smtClean="0"/>
              <a:t>zaposlenih</a:t>
            </a:r>
            <a:endParaRPr lang="sl" b="1" i="0" u="none" dirty="0"/>
          </a:p>
          <a:p>
            <a:pPr algn="l" rtl="0"/>
            <a:r>
              <a:rPr lang="sl" b="1" i="0" u="none" dirty="0"/>
              <a:t>Znižanje stroškov in </a:t>
            </a:r>
            <a:r>
              <a:rPr lang="sl" b="1" i="0" u="none" dirty="0" smtClean="0"/>
              <a:t>bremena </a:t>
            </a:r>
            <a:r>
              <a:rPr lang="sl" b="1" i="0" u="none" dirty="0"/>
              <a:t>za družbo kot celoto</a:t>
            </a:r>
          </a:p>
          <a:p>
            <a:pPr algn="l" rtl="0"/>
            <a:r>
              <a:rPr lang="sl" b="1" i="0" u="none" dirty="0"/>
              <a:t>Skladnost s pravnimi zahtevami</a:t>
            </a:r>
          </a:p>
          <a:p>
            <a:endParaRPr lang="s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8" t="39992" r="21359" b="19658"/>
          <a:stretch/>
        </p:blipFill>
        <p:spPr>
          <a:xfrm>
            <a:off x="6106456" y="4944190"/>
            <a:ext cx="2482893" cy="17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EUOSHA Campaign 2013</Template>
  <TotalTime>675</TotalTime>
  <Words>861</Words>
  <Application>Microsoft Office PowerPoint</Application>
  <PresentationFormat>On-screen Show (4:3)</PresentationFormat>
  <Paragraphs>133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EUOSHA Campaign 2013</vt:lpstr>
      <vt:lpstr>Obvladajmo stres za zdrava delovna mesta Obvladovanje stresa in psihosocialnih tveganj, povezanih z delom</vt:lpstr>
      <vt:lpstr>Predstavitev kampanje</vt:lpstr>
      <vt:lpstr>Ključni cilji</vt:lpstr>
      <vt:lpstr>Velikost problema</vt:lpstr>
      <vt:lpstr>Opredelitev pojmov</vt:lpstr>
      <vt:lpstr>Psihosocialno delovno okolje</vt:lpstr>
      <vt:lpstr>Negativne posledice</vt:lpstr>
      <vt:lpstr>Obvladovanje psihosocialnih tveganj </vt:lpstr>
      <vt:lpstr>Koristi obvladovanja psihosocialnih tveganj</vt:lpstr>
      <vt:lpstr>Vloga vodstva</vt:lpstr>
      <vt:lpstr>Pomen sodelovanja delavcev</vt:lpstr>
      <vt:lpstr>Kako obvladovati stres in psihosocialna tveganja</vt:lpstr>
      <vt:lpstr>Sodelujte v kampanji</vt:lpstr>
      <vt:lpstr>Pomembni datumi</vt:lpstr>
      <vt:lpstr>Ponudba za partnerstvo v kampanji</vt:lpstr>
      <vt:lpstr>Evropske nagrade in priznanja za dobro prakso</vt:lpstr>
      <vt:lpstr>Viri kampanje</vt:lpstr>
      <vt:lpstr>Dodatne informacije</vt:lpstr>
    </vt:vector>
  </TitlesOfParts>
  <Company>Translation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Translation Centre</dc:creator>
  <cp:lastModifiedBy>Angela BARRAU</cp:lastModifiedBy>
  <cp:revision>49</cp:revision>
  <dcterms:created xsi:type="dcterms:W3CDTF">2013-12-10T11:16:49Z</dcterms:created>
  <dcterms:modified xsi:type="dcterms:W3CDTF">2014-03-28T15:23:58Z</dcterms:modified>
</cp:coreProperties>
</file>