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charts/chart17.xml" ContentType="application/vnd.openxmlformats-officedocument.drawingml.char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Masters/slideMaster8.xml" ContentType="application/vnd.openxmlformats-officedocument.presentationml.slideMaster+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charts/chart14.xml" ContentType="application/vnd.openxmlformats-officedocument.drawingml.char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charts/chart19.xml" ContentType="application/vnd.openxmlformats-officedocument.drawingml.char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15.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charts/chart22.xml" ContentType="application/vnd.openxmlformats-officedocument.drawingml.chart+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64" r:id="rId5"/>
    <p:sldMasterId id="2147483688" r:id="rId6"/>
    <p:sldMasterId id="2147483692" r:id="rId7"/>
    <p:sldMasterId id="2147483697" r:id="rId8"/>
    <p:sldMasterId id="2147483703" r:id="rId9"/>
    <p:sldMasterId id="2147483706" r:id="rId10"/>
    <p:sldMasterId id="2147483709" r:id="rId11"/>
  </p:sldMasterIdLst>
  <p:notesMasterIdLst>
    <p:notesMasterId r:id="rId45"/>
  </p:notesMasterIdLst>
  <p:handoutMasterIdLst>
    <p:handoutMasterId r:id="rId46"/>
  </p:handoutMasterIdLst>
  <p:sldIdLst>
    <p:sldId id="412" r:id="rId12"/>
    <p:sldId id="443" r:id="rId13"/>
    <p:sldId id="512" r:id="rId14"/>
    <p:sldId id="444" r:id="rId15"/>
    <p:sldId id="445" r:id="rId16"/>
    <p:sldId id="493" r:id="rId17"/>
    <p:sldId id="501" r:id="rId18"/>
    <p:sldId id="402" r:id="rId19"/>
    <p:sldId id="494" r:id="rId20"/>
    <p:sldId id="368" r:id="rId21"/>
    <p:sldId id="401" r:id="rId22"/>
    <p:sldId id="524" r:id="rId23"/>
    <p:sldId id="455" r:id="rId24"/>
    <p:sldId id="523" r:id="rId25"/>
    <p:sldId id="517" r:id="rId26"/>
    <p:sldId id="495" r:id="rId27"/>
    <p:sldId id="457" r:id="rId28"/>
    <p:sldId id="518" r:id="rId29"/>
    <p:sldId id="382" r:id="rId30"/>
    <p:sldId id="403" r:id="rId31"/>
    <p:sldId id="496" r:id="rId32"/>
    <p:sldId id="376" r:id="rId33"/>
    <p:sldId id="519" r:id="rId34"/>
    <p:sldId id="498" r:id="rId35"/>
    <p:sldId id="387" r:id="rId36"/>
    <p:sldId id="467" r:id="rId37"/>
    <p:sldId id="516" r:id="rId38"/>
    <p:sldId id="497" r:id="rId39"/>
    <p:sldId id="478" r:id="rId40"/>
    <p:sldId id="418" r:id="rId41"/>
    <p:sldId id="520" r:id="rId42"/>
    <p:sldId id="522" r:id="rId43"/>
    <p:sldId id="514" r:id="rId44"/>
  </p:sldIdLst>
  <p:sldSz cx="9144000" cy="6858000" type="screen4x3"/>
  <p:notesSz cx="6662738" cy="9926638"/>
  <p:defaultTextStyle>
    <a:defPPr>
      <a:defRPr lang="en-US"/>
    </a:defPPr>
    <a:lvl1pPr algn="ctr" rtl="0" eaLnBrk="0" fontAlgn="base" hangingPunct="0">
      <a:spcBef>
        <a:spcPct val="0"/>
      </a:spcBef>
      <a:spcAft>
        <a:spcPct val="0"/>
      </a:spcAft>
      <a:defRPr sz="2400" kern="1200">
        <a:solidFill>
          <a:schemeClr val="bg1"/>
        </a:solidFill>
        <a:latin typeface="Arial" charset="0"/>
        <a:ea typeface="+mn-ea"/>
        <a:cs typeface="+mn-cs"/>
      </a:defRPr>
    </a:lvl1pPr>
    <a:lvl2pPr marL="457200" algn="ctr" rtl="0" eaLnBrk="0" fontAlgn="base" hangingPunct="0">
      <a:spcBef>
        <a:spcPct val="0"/>
      </a:spcBef>
      <a:spcAft>
        <a:spcPct val="0"/>
      </a:spcAft>
      <a:defRPr sz="2400" kern="1200">
        <a:solidFill>
          <a:schemeClr val="bg1"/>
        </a:solidFill>
        <a:latin typeface="Arial" charset="0"/>
        <a:ea typeface="+mn-ea"/>
        <a:cs typeface="+mn-cs"/>
      </a:defRPr>
    </a:lvl2pPr>
    <a:lvl3pPr marL="914400" algn="ctr" rtl="0" eaLnBrk="0" fontAlgn="base" hangingPunct="0">
      <a:spcBef>
        <a:spcPct val="0"/>
      </a:spcBef>
      <a:spcAft>
        <a:spcPct val="0"/>
      </a:spcAft>
      <a:defRPr sz="2400" kern="1200">
        <a:solidFill>
          <a:schemeClr val="bg1"/>
        </a:solidFill>
        <a:latin typeface="Arial" charset="0"/>
        <a:ea typeface="+mn-ea"/>
        <a:cs typeface="+mn-cs"/>
      </a:defRPr>
    </a:lvl3pPr>
    <a:lvl4pPr marL="1371600" algn="ctr" rtl="0" eaLnBrk="0" fontAlgn="base" hangingPunct="0">
      <a:spcBef>
        <a:spcPct val="0"/>
      </a:spcBef>
      <a:spcAft>
        <a:spcPct val="0"/>
      </a:spcAft>
      <a:defRPr sz="2400" kern="1200">
        <a:solidFill>
          <a:schemeClr val="bg1"/>
        </a:solidFill>
        <a:latin typeface="Arial" charset="0"/>
        <a:ea typeface="+mn-ea"/>
        <a:cs typeface="+mn-cs"/>
      </a:defRPr>
    </a:lvl4pPr>
    <a:lvl5pPr marL="1828800" algn="ctr" rtl="0" eaLnBrk="0" fontAlgn="base" hangingPunct="0">
      <a:spcBef>
        <a:spcPct val="0"/>
      </a:spcBef>
      <a:spcAft>
        <a:spcPct val="0"/>
      </a:spcAft>
      <a:defRPr sz="2400" kern="1200">
        <a:solidFill>
          <a:schemeClr val="bg1"/>
        </a:solidFill>
        <a:latin typeface="Arial" charset="0"/>
        <a:ea typeface="+mn-ea"/>
        <a:cs typeface="+mn-cs"/>
      </a:defRPr>
    </a:lvl5pPr>
    <a:lvl6pPr marL="2286000" algn="l" defTabSz="914400" rtl="0" eaLnBrk="1" latinLnBrk="0" hangingPunct="1">
      <a:defRPr sz="2400" kern="1200">
        <a:solidFill>
          <a:schemeClr val="bg1"/>
        </a:solidFill>
        <a:latin typeface="Arial" charset="0"/>
        <a:ea typeface="+mn-ea"/>
        <a:cs typeface="+mn-cs"/>
      </a:defRPr>
    </a:lvl6pPr>
    <a:lvl7pPr marL="2743200" algn="l" defTabSz="914400" rtl="0" eaLnBrk="1" latinLnBrk="0" hangingPunct="1">
      <a:defRPr sz="2400" kern="1200">
        <a:solidFill>
          <a:schemeClr val="bg1"/>
        </a:solidFill>
        <a:latin typeface="Arial" charset="0"/>
        <a:ea typeface="+mn-ea"/>
        <a:cs typeface="+mn-cs"/>
      </a:defRPr>
    </a:lvl7pPr>
    <a:lvl8pPr marL="3200400" algn="l" defTabSz="914400" rtl="0" eaLnBrk="1" latinLnBrk="0" hangingPunct="1">
      <a:defRPr sz="2400" kern="1200">
        <a:solidFill>
          <a:schemeClr val="bg1"/>
        </a:solidFill>
        <a:latin typeface="Arial" charset="0"/>
        <a:ea typeface="+mn-ea"/>
        <a:cs typeface="+mn-cs"/>
      </a:defRPr>
    </a:lvl8pPr>
    <a:lvl9pPr marL="3657600" algn="l" defTabSz="914400" rtl="0" eaLnBrk="1" latinLnBrk="0" hangingPunct="1">
      <a:defRPr sz="2400" kern="1200">
        <a:solidFill>
          <a:schemeClr val="bg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psos-NA" initials="" lastIdx="12" clrIdx="0"/>
  <p:cmAuthor id="1" name="Rebecca Klahr" initials="rak" lastIdx="17" clrIdx="1"/>
  <p:cmAuthor id="2" name="john.higton" initials="j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2673"/>
    <a:srgbClr val="DC2F78"/>
    <a:srgbClr val="AB1D61"/>
    <a:srgbClr val="BFBFBF"/>
    <a:srgbClr val="70A0FF"/>
    <a:srgbClr val="721341"/>
    <a:srgbClr val="2970FF"/>
    <a:srgbClr val="EA82B4"/>
    <a:srgbClr val="F1ACC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0" autoAdjust="0"/>
    <p:restoredTop sz="99022" autoAdjust="0"/>
  </p:normalViewPr>
  <p:slideViewPr>
    <p:cSldViewPr snapToGrid="0">
      <p:cViewPr>
        <p:scale>
          <a:sx n="90" d="100"/>
          <a:sy n="90" d="100"/>
        </p:scale>
        <p:origin x="-1728" y="-414"/>
      </p:cViewPr>
      <p:guideLst>
        <p:guide orient="horz" pos="582"/>
        <p:guide orient="horz" pos="1376"/>
        <p:guide orient="horz" pos="4031"/>
        <p:guide orient="horz" pos="3016"/>
        <p:guide orient="horz" pos="309"/>
        <p:guide orient="horz" pos="4208"/>
        <p:guide pos="2864"/>
        <p:guide pos="288"/>
        <p:guide pos="307"/>
        <p:guide pos="51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2268" y="-126"/>
      </p:cViewPr>
      <p:guideLst>
        <p:guide orient="horz" pos="3127"/>
        <p:guide pos="209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Delovni_list_programa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Delovni_list_programa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Delovni_list_programa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Delovni_list_programa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Delovni_list_programa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Delovni_list_programa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Delovni_list_programa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Delovni_list_programa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Delovni_list_programa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Delovni_list_programa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Delovni_list_programa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Delovni_list_programa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Delovni_list_programa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Delovni_list_programa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Delovni_list_programa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Delovni_list_programa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Delovni_list_programa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Delovni_list_programa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Delovni_list_programa_Microsoft_Office_Excel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Delovni_list_programa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Delovni_list_programa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Delovni_list_programa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Delovni_list_programa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Delovni_list_programa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Delovni_list_programa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Delovni_list_programa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l-SI"/>
  <c:chart>
    <c:autoTitleDeleted val="1"/>
    <c:plotArea>
      <c:layout>
        <c:manualLayout>
          <c:layoutTarget val="inner"/>
          <c:xMode val="edge"/>
          <c:yMode val="edge"/>
          <c:x val="0.42832512226521591"/>
          <c:y val="0.203125"/>
          <c:w val="0.54949058090711611"/>
          <c:h val="0.73697916666666663"/>
        </c:manualLayout>
      </c:layout>
      <c:barChart>
        <c:barDir val="bar"/>
        <c:grouping val="clustered"/>
        <c:ser>
          <c:idx val="0"/>
          <c:order val="0"/>
          <c:tx>
            <c:strRef>
              <c:f>Sheet1!$B$1</c:f>
              <c:strCache>
                <c:ptCount val="1"/>
                <c:pt idx="0">
                  <c:v>Percent</c:v>
                </c:pt>
              </c:strCache>
            </c:strRef>
          </c:tx>
          <c:spPr>
            <a:solidFill>
              <a:schemeClr val="accent1"/>
            </a:solidFill>
          </c:spPr>
          <c:dPt>
            <c:idx val="0"/>
            <c:spPr>
              <a:solidFill>
                <a:schemeClr val="bg1">
                  <a:lumMod val="65000"/>
                </a:schemeClr>
              </a:solidFill>
            </c:spPr>
          </c:dPt>
          <c:dPt>
            <c:idx val="1"/>
            <c:spPr>
              <a:solidFill>
                <a:schemeClr val="bg1">
                  <a:lumMod val="65000"/>
                </a:schemeClr>
              </a:solidFill>
            </c:spPr>
          </c:dPt>
          <c:dLbls>
            <c:spPr>
              <a:noFill/>
            </c:spPr>
            <c:txPr>
              <a:bodyPr/>
              <a:lstStyle/>
              <a:p>
                <a:pPr>
                  <a:defRPr sz="2000" b="1">
                    <a:solidFill>
                      <a:schemeClr val="accent1"/>
                    </a:solidFill>
                  </a:defRPr>
                </a:pPr>
                <a:endParaRPr lang="sl-SI"/>
              </a:p>
            </c:txPr>
            <c:showVal val="1"/>
          </c:dLbls>
          <c:cat>
            <c:strRef>
              <c:f>Sheet1!$A$2:$A$7</c:f>
              <c:strCache>
                <c:ptCount val="6"/>
                <c:pt idx="0">
                  <c:v>Trenutno ni zaposlenih, starejših od 60 let in se ne pričakujejo v letu 2020 </c:v>
                </c:pt>
                <c:pt idx="1">
                  <c:v>Ne vem</c:v>
                </c:pt>
                <c:pt idx="2">
                  <c:v>Zelo malo verjetno</c:v>
                </c:pt>
                <c:pt idx="3">
                  <c:v>Dokaj neverjetno</c:v>
                </c:pt>
                <c:pt idx="4">
                  <c:v>Dokaj verjetno</c:v>
                </c:pt>
                <c:pt idx="5">
                  <c:v>Zelo verjetno</c:v>
                </c:pt>
              </c:strCache>
            </c:strRef>
          </c:cat>
          <c:val>
            <c:numRef>
              <c:f>Sheet1!$B$2:$B$7</c:f>
              <c:numCache>
                <c:formatCode>_-* #,##0_-;\-* #,##0_-;_-* "-"??_-;_-@_-</c:formatCode>
                <c:ptCount val="6"/>
                <c:pt idx="0">
                  <c:v>8</c:v>
                </c:pt>
                <c:pt idx="1">
                  <c:v>3</c:v>
                </c:pt>
                <c:pt idx="2">
                  <c:v>49</c:v>
                </c:pt>
                <c:pt idx="3">
                  <c:v>9</c:v>
                </c:pt>
                <c:pt idx="4">
                  <c:v>18</c:v>
                </c:pt>
                <c:pt idx="5">
                  <c:v>12</c:v>
                </c:pt>
              </c:numCache>
            </c:numRef>
          </c:val>
        </c:ser>
        <c:gapWidth val="13"/>
        <c:axId val="100276480"/>
        <c:axId val="100290560"/>
      </c:barChart>
      <c:catAx>
        <c:axId val="100276480"/>
        <c:scaling>
          <c:orientation val="minMax"/>
        </c:scaling>
        <c:delete val="1"/>
        <c:axPos val="l"/>
        <c:tickLblPos val="none"/>
        <c:crossAx val="100290560"/>
        <c:crosses val="autoZero"/>
        <c:lblAlgn val="ctr"/>
        <c:lblOffset val="100"/>
      </c:catAx>
      <c:valAx>
        <c:axId val="100290560"/>
        <c:scaling>
          <c:orientation val="minMax"/>
        </c:scaling>
        <c:delete val="1"/>
        <c:axPos val="b"/>
        <c:numFmt formatCode="_-* #,##0_-;\-* #,##0_-;_-* &quot;-&quot;??_-;_-@_-" sourceLinked="1"/>
        <c:tickLblPos val="none"/>
        <c:crossAx val="100276480"/>
        <c:crosses val="autoZero"/>
        <c:crossBetween val="between"/>
        <c:majorUnit val="0.2"/>
      </c:valAx>
    </c:plotArea>
    <c:plotVisOnly val="1"/>
    <c:dispBlanksAs val="gap"/>
  </c:chart>
  <c:spPr>
    <a:ln>
      <a:noFill/>
    </a:ln>
  </c:spPr>
  <c:txPr>
    <a:bodyPr/>
    <a:lstStyle/>
    <a:p>
      <a:pPr>
        <a:defRPr sz="1800">
          <a:latin typeface="Arial" pitchFamily="34" charset="0"/>
          <a:cs typeface="Arial" pitchFamily="34" charset="0"/>
        </a:defRPr>
      </a:pPr>
      <a:endParaRPr lang="sl-SI"/>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sl-SI"/>
  <c:chart>
    <c:title>
      <c:tx>
        <c:rich>
          <a:bodyPr/>
          <a:lstStyle/>
          <a:p>
            <a:pPr>
              <a:defRPr sz="1450">
                <a:solidFill>
                  <a:srgbClr val="FFFFFF"/>
                </a:solidFill>
              </a:defRPr>
            </a:pPr>
            <a:r>
              <a:rPr lang="en-GB" sz="1450">
                <a:solidFill>
                  <a:srgbClr val="FFFFFF"/>
                </a:solidFill>
              </a:rPr>
              <a:t>Ipsos Ribbon Rules</a:t>
            </a:r>
          </a:p>
        </c:rich>
      </c:tx>
    </c:title>
    <c:plotArea>
      <c:layout/>
      <c:pieChart>
        <c:varyColors val="1"/>
        <c:ser>
          <c:idx val="0"/>
          <c:order val="0"/>
          <c:val>
            <c:numRef>
              <c:f>'Chart Rules'!$A$1</c:f>
              <c:numCache>
                <c:formatCode>General</c:formatCode>
                <c:ptCount val="1"/>
                <c:pt idx="0">
                  <c:v>0</c:v>
                </c:pt>
              </c:numCache>
            </c:numRef>
          </c:val>
        </c:ser>
        <c:firstSliceAng val="0"/>
      </c:pieChart>
    </c:plotArea>
    <c:legend>
      <c:legendPos val="r"/>
      <c:txPr>
        <a:bodyPr/>
        <a:lstStyle/>
        <a:p>
          <a:pPr rtl="0">
            <a:defRPr/>
          </a:pPr>
          <a:endParaRPr lang="sl-SI"/>
        </a:p>
      </c:txPr>
    </c:legend>
    <c:plotVisOnly val="1"/>
    <c:dispBlanksAs val="zero"/>
  </c:chart>
  <c:spPr>
    <a:solidFill>
      <a:srgbClr val="000000"/>
    </a:solidFill>
  </c:spPr>
  <c:txPr>
    <a:bodyPr/>
    <a:lstStyle/>
    <a:p>
      <a:pPr>
        <a:defRPr sz="1800"/>
      </a:pPr>
      <a:endParaRPr lang="sl-SI"/>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sl-SI"/>
  <c:chart>
    <c:autoTitleDeleted val="1"/>
    <c:plotArea>
      <c:layout>
        <c:manualLayout>
          <c:layoutTarget val="inner"/>
          <c:xMode val="edge"/>
          <c:yMode val="edge"/>
          <c:x val="1.7147637795275599E-2"/>
          <c:y val="0.19418541541107986"/>
          <c:w val="0.96757458442693856"/>
          <c:h val="0.66030525454914091"/>
        </c:manualLayout>
      </c:layout>
      <c:barChart>
        <c:barDir val="col"/>
        <c:grouping val="stacked"/>
        <c:ser>
          <c:idx val="0"/>
          <c:order val="0"/>
          <c:tx>
            <c:strRef>
              <c:f>Sheet1!$B$1</c:f>
              <c:strCache>
                <c:ptCount val="1"/>
                <c:pt idx="0">
                  <c:v> Že obstajajo</c:v>
                </c:pt>
              </c:strCache>
            </c:strRef>
          </c:tx>
          <c:spPr>
            <a:solidFill>
              <a:schemeClr val="tx2"/>
            </a:solidFill>
          </c:spPr>
          <c:dLbls>
            <c:txPr>
              <a:bodyPr/>
              <a:lstStyle/>
              <a:p>
                <a:pPr>
                  <a:defRPr sz="1200">
                    <a:solidFill>
                      <a:schemeClr val="bg1"/>
                    </a:solidFill>
                  </a:defRPr>
                </a:pPr>
                <a:endParaRPr lang="sl-SI"/>
              </a:p>
            </c:txPr>
            <c:showVal val="1"/>
          </c:dLbls>
          <c:cat>
            <c:strRef>
              <c:f>Sheet1!$A$2:$A$34</c:f>
              <c:strCache>
                <c:ptCount val="33"/>
                <c:pt idx="0">
                  <c:v>CH</c:v>
                </c:pt>
                <c:pt idx="1">
                  <c:v>DK</c:v>
                </c:pt>
                <c:pt idx="2">
                  <c:v>UK</c:v>
                </c:pt>
                <c:pt idx="3">
                  <c:v>NL</c:v>
                </c:pt>
                <c:pt idx="4">
                  <c:v>SE</c:v>
                </c:pt>
                <c:pt idx="5">
                  <c:v>FI</c:v>
                </c:pt>
                <c:pt idx="6">
                  <c:v>FR</c:v>
                </c:pt>
                <c:pt idx="7">
                  <c:v>NO</c:v>
                </c:pt>
                <c:pt idx="8">
                  <c:v>ALL</c:v>
                </c:pt>
                <c:pt idx="9">
                  <c:v>EU27</c:v>
                </c:pt>
                <c:pt idx="10">
                  <c:v>ES</c:v>
                </c:pt>
                <c:pt idx="11">
                  <c:v>LU</c:v>
                </c:pt>
                <c:pt idx="12">
                  <c:v>PL</c:v>
                </c:pt>
                <c:pt idx="13">
                  <c:v>AT</c:v>
                </c:pt>
                <c:pt idx="14">
                  <c:v>BE</c:v>
                </c:pt>
                <c:pt idx="15">
                  <c:v>SK</c:v>
                </c:pt>
                <c:pt idx="16">
                  <c:v>EE</c:v>
                </c:pt>
                <c:pt idx="17">
                  <c:v>HU</c:v>
                </c:pt>
                <c:pt idx="18">
                  <c:v>IE</c:v>
                </c:pt>
                <c:pt idx="19">
                  <c:v>CZ</c:v>
                </c:pt>
                <c:pt idx="20">
                  <c:v>DE</c:v>
                </c:pt>
                <c:pt idx="21">
                  <c:v>IS</c:v>
                </c:pt>
                <c:pt idx="22">
                  <c:v>LI</c:v>
                </c:pt>
                <c:pt idx="23">
                  <c:v>MT</c:v>
                </c:pt>
                <c:pt idx="24">
                  <c:v>PT</c:v>
                </c:pt>
                <c:pt idx="25">
                  <c:v>RO</c:v>
                </c:pt>
                <c:pt idx="26">
                  <c:v>LV</c:v>
                </c:pt>
                <c:pt idx="27">
                  <c:v>LT</c:v>
                </c:pt>
                <c:pt idx="28">
                  <c:v>SI</c:v>
                </c:pt>
                <c:pt idx="29">
                  <c:v>BG</c:v>
                </c:pt>
                <c:pt idx="30">
                  <c:v>IT</c:v>
                </c:pt>
                <c:pt idx="31">
                  <c:v>CY</c:v>
                </c:pt>
                <c:pt idx="32">
                  <c:v>EL</c:v>
                </c:pt>
              </c:strCache>
            </c:strRef>
          </c:cat>
          <c:val>
            <c:numRef>
              <c:f>Sheet1!$B$2:$B$34</c:f>
              <c:numCache>
                <c:formatCode>_-* #,##0_-;\-* #,##0_-;_-* "-"??_-;_-@_-</c:formatCode>
                <c:ptCount val="33"/>
                <c:pt idx="0">
                  <c:v>24</c:v>
                </c:pt>
                <c:pt idx="1">
                  <c:v>23</c:v>
                </c:pt>
                <c:pt idx="2">
                  <c:v>23</c:v>
                </c:pt>
                <c:pt idx="3">
                  <c:v>16</c:v>
                </c:pt>
                <c:pt idx="4">
                  <c:v>15</c:v>
                </c:pt>
                <c:pt idx="5">
                  <c:v>14</c:v>
                </c:pt>
                <c:pt idx="6">
                  <c:v>14</c:v>
                </c:pt>
                <c:pt idx="7">
                  <c:v>14</c:v>
                </c:pt>
                <c:pt idx="8">
                  <c:v>12</c:v>
                </c:pt>
                <c:pt idx="9">
                  <c:v>12</c:v>
                </c:pt>
                <c:pt idx="10">
                  <c:v>12</c:v>
                </c:pt>
                <c:pt idx="11">
                  <c:v>12</c:v>
                </c:pt>
                <c:pt idx="12">
                  <c:v>12</c:v>
                </c:pt>
                <c:pt idx="13">
                  <c:v>11</c:v>
                </c:pt>
                <c:pt idx="14">
                  <c:v>11</c:v>
                </c:pt>
                <c:pt idx="15">
                  <c:v>11</c:v>
                </c:pt>
                <c:pt idx="16">
                  <c:v>9</c:v>
                </c:pt>
                <c:pt idx="17">
                  <c:v>9</c:v>
                </c:pt>
                <c:pt idx="18">
                  <c:v>9</c:v>
                </c:pt>
                <c:pt idx="19">
                  <c:v>8</c:v>
                </c:pt>
                <c:pt idx="20">
                  <c:v>8</c:v>
                </c:pt>
                <c:pt idx="21">
                  <c:v>8</c:v>
                </c:pt>
                <c:pt idx="22">
                  <c:v>8</c:v>
                </c:pt>
                <c:pt idx="23">
                  <c:v>8</c:v>
                </c:pt>
                <c:pt idx="24">
                  <c:v>8</c:v>
                </c:pt>
                <c:pt idx="25">
                  <c:v>7</c:v>
                </c:pt>
                <c:pt idx="26">
                  <c:v>6</c:v>
                </c:pt>
                <c:pt idx="27">
                  <c:v>5</c:v>
                </c:pt>
                <c:pt idx="28">
                  <c:v>5</c:v>
                </c:pt>
                <c:pt idx="29">
                  <c:v>4</c:v>
                </c:pt>
                <c:pt idx="30">
                  <c:v>4</c:v>
                </c:pt>
                <c:pt idx="31">
                  <c:v>3</c:v>
                </c:pt>
                <c:pt idx="32">
                  <c:v>1</c:v>
                </c:pt>
              </c:numCache>
            </c:numRef>
          </c:val>
        </c:ser>
        <c:gapWidth val="20"/>
        <c:overlap val="100"/>
        <c:axId val="114146304"/>
        <c:axId val="114557696"/>
      </c:barChart>
      <c:catAx>
        <c:axId val="114146304"/>
        <c:scaling>
          <c:orientation val="minMax"/>
        </c:scaling>
        <c:axPos val="b"/>
        <c:tickLblPos val="nextTo"/>
        <c:txPr>
          <a:bodyPr rot="-5400000" vert="horz"/>
          <a:lstStyle/>
          <a:p>
            <a:pPr>
              <a:defRPr sz="1200"/>
            </a:pPr>
            <a:endParaRPr lang="sl-SI"/>
          </a:p>
        </c:txPr>
        <c:crossAx val="114557696"/>
        <c:crosses val="autoZero"/>
        <c:auto val="1"/>
        <c:lblAlgn val="ctr"/>
        <c:lblOffset val="100"/>
      </c:catAx>
      <c:valAx>
        <c:axId val="114557696"/>
        <c:scaling>
          <c:orientation val="minMax"/>
          <c:max val="30"/>
          <c:min val="0"/>
        </c:scaling>
        <c:axPos val="l"/>
        <c:numFmt formatCode="_-* #,##0_-;\-* #,##0_-;_-* &quot;-&quot;??_-;_-@_-" sourceLinked="1"/>
        <c:tickLblPos val="none"/>
        <c:spPr>
          <a:ln>
            <a:noFill/>
          </a:ln>
        </c:spPr>
        <c:crossAx val="114146304"/>
        <c:crosses val="autoZero"/>
        <c:crossBetween val="between"/>
      </c:valAx>
    </c:plotArea>
    <c:legend>
      <c:legendPos val="t"/>
      <c:layout>
        <c:manualLayout>
          <c:xMode val="edge"/>
          <c:yMode val="edge"/>
          <c:x val="0"/>
          <c:y val="9.4333895887447228E-2"/>
          <c:w val="0.19662917135358052"/>
          <c:h val="8.8725601061621598E-2"/>
        </c:manualLayout>
      </c:layout>
      <c:txPr>
        <a:bodyPr/>
        <a:lstStyle/>
        <a:p>
          <a:pPr>
            <a:defRPr sz="1200"/>
          </a:pPr>
          <a:endParaRPr lang="sl-SI"/>
        </a:p>
      </c:txPr>
    </c:legend>
    <c:plotVisOnly val="1"/>
    <c:dispBlanksAs val="gap"/>
  </c:chart>
  <c:txPr>
    <a:bodyPr/>
    <a:lstStyle/>
    <a:p>
      <a:pPr>
        <a:defRPr sz="1600">
          <a:latin typeface="Arial" pitchFamily="34" charset="0"/>
          <a:cs typeface="Arial" pitchFamily="34" charset="0"/>
        </a:defRPr>
      </a:pPr>
      <a:endParaRPr lang="sl-SI"/>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sl-SI"/>
  <c:chart>
    <c:title>
      <c:tx>
        <c:rich>
          <a:bodyPr/>
          <a:lstStyle/>
          <a:p>
            <a:pPr>
              <a:defRPr sz="1450">
                <a:solidFill>
                  <a:srgbClr val="FFFFFF"/>
                </a:solidFill>
              </a:defRPr>
            </a:pPr>
            <a:r>
              <a:rPr lang="en-GB" sz="1450">
                <a:solidFill>
                  <a:srgbClr val="FFFFFF"/>
                </a:solidFill>
              </a:rPr>
              <a:t>Ipsos Ribbon Rules</a:t>
            </a:r>
          </a:p>
        </c:rich>
      </c:tx>
    </c:title>
    <c:plotArea>
      <c:layout/>
      <c:pieChart>
        <c:varyColors val="1"/>
        <c:ser>
          <c:idx val="0"/>
          <c:order val="0"/>
          <c:val>
            <c:numRef>
              <c:f>'Chart Rules'!$A$1</c:f>
              <c:numCache>
                <c:formatCode>General</c:formatCode>
                <c:ptCount val="1"/>
                <c:pt idx="0">
                  <c:v>0</c:v>
                </c:pt>
              </c:numCache>
            </c:numRef>
          </c:val>
        </c:ser>
        <c:firstSliceAng val="0"/>
      </c:pieChart>
    </c:plotArea>
    <c:legend>
      <c:legendPos val="r"/>
      <c:txPr>
        <a:bodyPr/>
        <a:lstStyle/>
        <a:p>
          <a:pPr rtl="0">
            <a:defRPr/>
          </a:pPr>
          <a:endParaRPr lang="sl-SI"/>
        </a:p>
      </c:txPr>
    </c:legend>
    <c:plotVisOnly val="1"/>
    <c:dispBlanksAs val="zero"/>
  </c:chart>
  <c:spPr>
    <a:solidFill>
      <a:srgbClr val="000000"/>
    </a:solidFill>
  </c:spPr>
  <c:txPr>
    <a:bodyPr/>
    <a:lstStyle/>
    <a:p>
      <a:pPr>
        <a:defRPr sz="1800"/>
      </a:pPr>
      <a:endParaRPr lang="sl-SI"/>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sl-SI"/>
  <c:chart>
    <c:autoTitleDeleted val="1"/>
    <c:plotArea>
      <c:layout>
        <c:manualLayout>
          <c:layoutTarget val="inner"/>
          <c:xMode val="edge"/>
          <c:yMode val="edge"/>
          <c:x val="0.2637557442691677"/>
          <c:y val="0.37447916666667896"/>
          <c:w val="0.71747292467281176"/>
          <c:h val="0.59687500000000004"/>
        </c:manualLayout>
      </c:layout>
      <c:barChart>
        <c:barDir val="bar"/>
        <c:grouping val="clustered"/>
        <c:ser>
          <c:idx val="0"/>
          <c:order val="0"/>
          <c:tx>
            <c:strRef>
              <c:f>Sheet1!$B$1</c:f>
              <c:strCache>
                <c:ptCount val="1"/>
                <c:pt idx="0">
                  <c:v>Percent</c:v>
                </c:pt>
              </c:strCache>
            </c:strRef>
          </c:tx>
          <c:spPr>
            <a:solidFill>
              <a:schemeClr val="tx2"/>
            </a:solidFill>
            <a:ln>
              <a:noFill/>
            </a:ln>
          </c:spPr>
          <c:dPt>
            <c:idx val="1"/>
            <c:spPr>
              <a:solidFill>
                <a:schemeClr val="accent5"/>
              </a:solidFill>
              <a:ln>
                <a:noFill/>
              </a:ln>
            </c:spPr>
          </c:dPt>
          <c:dLbls>
            <c:showVal val="1"/>
          </c:dLbls>
          <c:cat>
            <c:strRef>
              <c:f>Sheet1!$A$2:$A$3</c:f>
              <c:strCache>
                <c:ptCount val="2"/>
                <c:pt idx="0">
                  <c:v>Da – programe in politike bi bilo treba uvesti</c:v>
                </c:pt>
                <c:pt idx="1">
                  <c:v>Ne – programov in politik ni treba uvesti</c:v>
                </c:pt>
              </c:strCache>
            </c:strRef>
          </c:cat>
          <c:val>
            <c:numRef>
              <c:f>Sheet1!$B$2:$B$3</c:f>
              <c:numCache>
                <c:formatCode>_-* #,##0_-;\-* #,##0_-;_-* "-"??_-;_-@_-</c:formatCode>
                <c:ptCount val="2"/>
                <c:pt idx="0">
                  <c:v>67</c:v>
                </c:pt>
                <c:pt idx="1">
                  <c:v>33</c:v>
                </c:pt>
              </c:numCache>
            </c:numRef>
          </c:val>
        </c:ser>
        <c:axId val="114529792"/>
        <c:axId val="114531328"/>
      </c:barChart>
      <c:catAx>
        <c:axId val="114529792"/>
        <c:scaling>
          <c:orientation val="maxMin"/>
        </c:scaling>
        <c:axPos val="l"/>
        <c:tickLblPos val="nextTo"/>
        <c:spPr>
          <a:ln>
            <a:noFill/>
          </a:ln>
        </c:spPr>
        <c:txPr>
          <a:bodyPr/>
          <a:lstStyle/>
          <a:p>
            <a:pPr algn="r">
              <a:defRPr sz="1400" b="0"/>
            </a:pPr>
            <a:endParaRPr lang="sl-SI"/>
          </a:p>
        </c:txPr>
        <c:crossAx val="114531328"/>
        <c:crosses val="autoZero"/>
        <c:auto val="1"/>
        <c:lblAlgn val="ctr"/>
        <c:lblOffset val="100"/>
      </c:catAx>
      <c:valAx>
        <c:axId val="114531328"/>
        <c:scaling>
          <c:orientation val="minMax"/>
        </c:scaling>
        <c:delete val="1"/>
        <c:axPos val="t"/>
        <c:numFmt formatCode="_-* #,##0_-;\-* #,##0_-;_-* &quot;-&quot;??_-;_-@_-" sourceLinked="1"/>
        <c:tickLblPos val="none"/>
        <c:crossAx val="114529792"/>
        <c:crosses val="autoZero"/>
        <c:crossBetween val="between"/>
        <c:majorUnit val="0.2"/>
      </c:valAx>
      <c:spPr>
        <a:ln>
          <a:noFill/>
        </a:ln>
      </c:spPr>
    </c:plotArea>
    <c:plotVisOnly val="1"/>
    <c:dispBlanksAs val="gap"/>
  </c:chart>
  <c:txPr>
    <a:bodyPr/>
    <a:lstStyle/>
    <a:p>
      <a:pPr>
        <a:defRPr sz="1600">
          <a:latin typeface="Arial" pitchFamily="34" charset="0"/>
          <a:cs typeface="Arial" pitchFamily="34" charset="0"/>
        </a:defRPr>
      </a:pPr>
      <a:endParaRPr lang="sl-SI"/>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sl-SI"/>
  <c:chart>
    <c:title>
      <c:tx>
        <c:rich>
          <a:bodyPr/>
          <a:lstStyle/>
          <a:p>
            <a:pPr>
              <a:defRPr sz="1450">
                <a:solidFill>
                  <a:srgbClr val="FFFFFF"/>
                </a:solidFill>
              </a:defRPr>
            </a:pPr>
            <a:r>
              <a:rPr lang="en-GB" sz="1450">
                <a:solidFill>
                  <a:srgbClr val="FFFFFF"/>
                </a:solidFill>
              </a:rPr>
              <a:t>Ipsos Ribbon Rules</a:t>
            </a:r>
          </a:p>
        </c:rich>
      </c:tx>
    </c:title>
    <c:plotArea>
      <c:layout/>
      <c:pieChart>
        <c:varyColors val="1"/>
        <c:ser>
          <c:idx val="0"/>
          <c:order val="0"/>
          <c:val>
            <c:numRef>
              <c:f>'Chart Rules'!$A$1</c:f>
              <c:numCache>
                <c:formatCode>General</c:formatCode>
                <c:ptCount val="1"/>
                <c:pt idx="0">
                  <c:v>0</c:v>
                </c:pt>
              </c:numCache>
            </c:numRef>
          </c:val>
        </c:ser>
        <c:firstSliceAng val="0"/>
      </c:pieChart>
    </c:plotArea>
    <c:legend>
      <c:legendPos val="r"/>
      <c:txPr>
        <a:bodyPr/>
        <a:lstStyle/>
        <a:p>
          <a:pPr rtl="0">
            <a:defRPr/>
          </a:pPr>
          <a:endParaRPr lang="sl-SI"/>
        </a:p>
      </c:txPr>
    </c:legend>
    <c:plotVisOnly val="1"/>
    <c:dispBlanksAs val="zero"/>
  </c:chart>
  <c:spPr>
    <a:solidFill>
      <a:srgbClr val="000000"/>
    </a:solidFill>
  </c:spPr>
  <c:txPr>
    <a:bodyPr/>
    <a:lstStyle/>
    <a:p>
      <a:pPr>
        <a:defRPr sz="1800"/>
      </a:pPr>
      <a:endParaRPr lang="sl-SI"/>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sl-SI"/>
  <c:chart>
    <c:autoTitleDeleted val="1"/>
    <c:plotArea>
      <c:layout/>
      <c:barChart>
        <c:barDir val="col"/>
        <c:grouping val="stacked"/>
        <c:ser>
          <c:idx val="0"/>
          <c:order val="0"/>
          <c:tx>
            <c:strRef>
              <c:f>Sheet1!$B$1</c:f>
              <c:strCache>
                <c:ptCount val="1"/>
                <c:pt idx="0">
                  <c:v>Da</c:v>
                </c:pt>
              </c:strCache>
            </c:strRef>
          </c:tx>
          <c:spPr>
            <a:solidFill>
              <a:schemeClr val="tx2"/>
            </a:solidFill>
          </c:spPr>
          <c:dLbls>
            <c:txPr>
              <a:bodyPr/>
              <a:lstStyle/>
              <a:p>
                <a:pPr>
                  <a:defRPr sz="1100">
                    <a:solidFill>
                      <a:schemeClr val="bg1"/>
                    </a:solidFill>
                  </a:defRPr>
                </a:pPr>
                <a:endParaRPr lang="sl-SI"/>
              </a:p>
            </c:txPr>
            <c:showVal val="1"/>
          </c:dLbls>
          <c:cat>
            <c:strRef>
              <c:f>Sheet1!$A$2:$A$34</c:f>
              <c:strCache>
                <c:ptCount val="33"/>
                <c:pt idx="0">
                  <c:v>NO</c:v>
                </c:pt>
                <c:pt idx="1">
                  <c:v>IE</c:v>
                </c:pt>
                <c:pt idx="2">
                  <c:v>IS</c:v>
                </c:pt>
                <c:pt idx="3">
                  <c:v>MT</c:v>
                </c:pt>
                <c:pt idx="4">
                  <c:v>UK</c:v>
                </c:pt>
                <c:pt idx="5">
                  <c:v>SI</c:v>
                </c:pt>
                <c:pt idx="6">
                  <c:v>EL</c:v>
                </c:pt>
                <c:pt idx="7">
                  <c:v>DE</c:v>
                </c:pt>
                <c:pt idx="8">
                  <c:v>IT</c:v>
                </c:pt>
                <c:pt idx="9">
                  <c:v>BE</c:v>
                </c:pt>
                <c:pt idx="10">
                  <c:v>RO</c:v>
                </c:pt>
                <c:pt idx="11">
                  <c:v>FR</c:v>
                </c:pt>
                <c:pt idx="12">
                  <c:v>LT</c:v>
                </c:pt>
                <c:pt idx="13">
                  <c:v>LU</c:v>
                </c:pt>
                <c:pt idx="14">
                  <c:v>EU27</c:v>
                </c:pt>
                <c:pt idx="15">
                  <c:v>ALL</c:v>
                </c:pt>
                <c:pt idx="16">
                  <c:v>AT</c:v>
                </c:pt>
                <c:pt idx="17">
                  <c:v>FI</c:v>
                </c:pt>
                <c:pt idx="18">
                  <c:v>LV</c:v>
                </c:pt>
                <c:pt idx="19">
                  <c:v>BG</c:v>
                </c:pt>
                <c:pt idx="20">
                  <c:v>PT</c:v>
                </c:pt>
                <c:pt idx="21">
                  <c:v>CZ</c:v>
                </c:pt>
                <c:pt idx="22">
                  <c:v>ES</c:v>
                </c:pt>
                <c:pt idx="23">
                  <c:v>EE</c:v>
                </c:pt>
                <c:pt idx="24">
                  <c:v>DK</c:v>
                </c:pt>
                <c:pt idx="25">
                  <c:v>NL</c:v>
                </c:pt>
                <c:pt idx="26">
                  <c:v>PL</c:v>
                </c:pt>
                <c:pt idx="27">
                  <c:v>LI</c:v>
                </c:pt>
                <c:pt idx="28">
                  <c:v>HU</c:v>
                </c:pt>
                <c:pt idx="29">
                  <c:v>CH</c:v>
                </c:pt>
                <c:pt idx="30">
                  <c:v>CY</c:v>
                </c:pt>
                <c:pt idx="31">
                  <c:v>SE</c:v>
                </c:pt>
                <c:pt idx="32">
                  <c:v>SK</c:v>
                </c:pt>
              </c:strCache>
            </c:strRef>
          </c:cat>
          <c:val>
            <c:numRef>
              <c:f>Sheet1!$B$2:$B$34</c:f>
              <c:numCache>
                <c:formatCode>_-* #,##0_-;\-* #,##0_-;_-* "-"??_-;_-@_-</c:formatCode>
                <c:ptCount val="33"/>
                <c:pt idx="0">
                  <c:v>86</c:v>
                </c:pt>
                <c:pt idx="1">
                  <c:v>78</c:v>
                </c:pt>
                <c:pt idx="2">
                  <c:v>78</c:v>
                </c:pt>
                <c:pt idx="3">
                  <c:v>74</c:v>
                </c:pt>
                <c:pt idx="4">
                  <c:v>74</c:v>
                </c:pt>
                <c:pt idx="5">
                  <c:v>67</c:v>
                </c:pt>
                <c:pt idx="6">
                  <c:v>64</c:v>
                </c:pt>
                <c:pt idx="7">
                  <c:v>64</c:v>
                </c:pt>
                <c:pt idx="8">
                  <c:v>64</c:v>
                </c:pt>
                <c:pt idx="9">
                  <c:v>63</c:v>
                </c:pt>
                <c:pt idx="10">
                  <c:v>63</c:v>
                </c:pt>
                <c:pt idx="11">
                  <c:v>63</c:v>
                </c:pt>
                <c:pt idx="12">
                  <c:v>62</c:v>
                </c:pt>
                <c:pt idx="13">
                  <c:v>61</c:v>
                </c:pt>
                <c:pt idx="14">
                  <c:v>61</c:v>
                </c:pt>
                <c:pt idx="15">
                  <c:v>61</c:v>
                </c:pt>
                <c:pt idx="16">
                  <c:v>61</c:v>
                </c:pt>
                <c:pt idx="17">
                  <c:v>60</c:v>
                </c:pt>
                <c:pt idx="18">
                  <c:v>58</c:v>
                </c:pt>
                <c:pt idx="19">
                  <c:v>58</c:v>
                </c:pt>
                <c:pt idx="20">
                  <c:v>57</c:v>
                </c:pt>
                <c:pt idx="21">
                  <c:v>56</c:v>
                </c:pt>
                <c:pt idx="22">
                  <c:v>56</c:v>
                </c:pt>
                <c:pt idx="23">
                  <c:v>55</c:v>
                </c:pt>
                <c:pt idx="24">
                  <c:v>53</c:v>
                </c:pt>
                <c:pt idx="25">
                  <c:v>50</c:v>
                </c:pt>
                <c:pt idx="26">
                  <c:v>49</c:v>
                </c:pt>
                <c:pt idx="27">
                  <c:v>47</c:v>
                </c:pt>
                <c:pt idx="28">
                  <c:v>45</c:v>
                </c:pt>
                <c:pt idx="29">
                  <c:v>45</c:v>
                </c:pt>
                <c:pt idx="30">
                  <c:v>44</c:v>
                </c:pt>
                <c:pt idx="31">
                  <c:v>43</c:v>
                </c:pt>
                <c:pt idx="32">
                  <c:v>42</c:v>
                </c:pt>
              </c:numCache>
            </c:numRef>
          </c:val>
        </c:ser>
        <c:ser>
          <c:idx val="1"/>
          <c:order val="1"/>
          <c:tx>
            <c:strRef>
              <c:f>Sheet1!$C$1</c:f>
              <c:strCache>
                <c:ptCount val="1"/>
                <c:pt idx="0">
                  <c:v>Ne</c:v>
                </c:pt>
              </c:strCache>
            </c:strRef>
          </c:tx>
          <c:spPr>
            <a:solidFill>
              <a:schemeClr val="accent5"/>
            </a:solidFill>
          </c:spPr>
          <c:dLbls>
            <c:txPr>
              <a:bodyPr/>
              <a:lstStyle/>
              <a:p>
                <a:pPr>
                  <a:defRPr sz="1100">
                    <a:solidFill>
                      <a:schemeClr val="bg1"/>
                    </a:solidFill>
                  </a:defRPr>
                </a:pPr>
                <a:endParaRPr lang="sl-SI"/>
              </a:p>
            </c:txPr>
            <c:showVal val="1"/>
          </c:dLbls>
          <c:cat>
            <c:strRef>
              <c:f>Sheet1!$A$2:$A$34</c:f>
              <c:strCache>
                <c:ptCount val="33"/>
                <c:pt idx="0">
                  <c:v>NO</c:v>
                </c:pt>
                <c:pt idx="1">
                  <c:v>IE</c:v>
                </c:pt>
                <c:pt idx="2">
                  <c:v>IS</c:v>
                </c:pt>
                <c:pt idx="3">
                  <c:v>MT</c:v>
                </c:pt>
                <c:pt idx="4">
                  <c:v>UK</c:v>
                </c:pt>
                <c:pt idx="5">
                  <c:v>SI</c:v>
                </c:pt>
                <c:pt idx="6">
                  <c:v>EL</c:v>
                </c:pt>
                <c:pt idx="7">
                  <c:v>DE</c:v>
                </c:pt>
                <c:pt idx="8">
                  <c:v>IT</c:v>
                </c:pt>
                <c:pt idx="9">
                  <c:v>BE</c:v>
                </c:pt>
                <c:pt idx="10">
                  <c:v>RO</c:v>
                </c:pt>
                <c:pt idx="11">
                  <c:v>FR</c:v>
                </c:pt>
                <c:pt idx="12">
                  <c:v>LT</c:v>
                </c:pt>
                <c:pt idx="13">
                  <c:v>LU</c:v>
                </c:pt>
                <c:pt idx="14">
                  <c:v>EU27</c:v>
                </c:pt>
                <c:pt idx="15">
                  <c:v>ALL</c:v>
                </c:pt>
                <c:pt idx="16">
                  <c:v>AT</c:v>
                </c:pt>
                <c:pt idx="17">
                  <c:v>FI</c:v>
                </c:pt>
                <c:pt idx="18">
                  <c:v>LV</c:v>
                </c:pt>
                <c:pt idx="19">
                  <c:v>BG</c:v>
                </c:pt>
                <c:pt idx="20">
                  <c:v>PT</c:v>
                </c:pt>
                <c:pt idx="21">
                  <c:v>CZ</c:v>
                </c:pt>
                <c:pt idx="22">
                  <c:v>ES</c:v>
                </c:pt>
                <c:pt idx="23">
                  <c:v>EE</c:v>
                </c:pt>
                <c:pt idx="24">
                  <c:v>DK</c:v>
                </c:pt>
                <c:pt idx="25">
                  <c:v>NL</c:v>
                </c:pt>
                <c:pt idx="26">
                  <c:v>PL</c:v>
                </c:pt>
                <c:pt idx="27">
                  <c:v>LI</c:v>
                </c:pt>
                <c:pt idx="28">
                  <c:v>HU</c:v>
                </c:pt>
                <c:pt idx="29">
                  <c:v>CH</c:v>
                </c:pt>
                <c:pt idx="30">
                  <c:v>CY</c:v>
                </c:pt>
                <c:pt idx="31">
                  <c:v>SE</c:v>
                </c:pt>
                <c:pt idx="32">
                  <c:v>SK</c:v>
                </c:pt>
              </c:strCache>
            </c:strRef>
          </c:cat>
          <c:val>
            <c:numRef>
              <c:f>Sheet1!$C$2:$C$34</c:f>
              <c:numCache>
                <c:formatCode>General</c:formatCode>
                <c:ptCount val="33"/>
                <c:pt idx="0">
                  <c:v>14</c:v>
                </c:pt>
                <c:pt idx="1">
                  <c:v>22</c:v>
                </c:pt>
                <c:pt idx="2">
                  <c:v>22</c:v>
                </c:pt>
                <c:pt idx="3">
                  <c:v>26</c:v>
                </c:pt>
                <c:pt idx="4">
                  <c:v>26</c:v>
                </c:pt>
                <c:pt idx="5">
                  <c:v>33</c:v>
                </c:pt>
                <c:pt idx="6">
                  <c:v>36</c:v>
                </c:pt>
                <c:pt idx="7">
                  <c:v>36</c:v>
                </c:pt>
                <c:pt idx="8">
                  <c:v>36</c:v>
                </c:pt>
                <c:pt idx="9">
                  <c:v>37</c:v>
                </c:pt>
                <c:pt idx="10">
                  <c:v>37</c:v>
                </c:pt>
                <c:pt idx="11">
                  <c:v>37</c:v>
                </c:pt>
                <c:pt idx="12">
                  <c:v>38</c:v>
                </c:pt>
                <c:pt idx="13">
                  <c:v>39</c:v>
                </c:pt>
                <c:pt idx="14">
                  <c:v>39</c:v>
                </c:pt>
                <c:pt idx="15">
                  <c:v>39</c:v>
                </c:pt>
                <c:pt idx="16">
                  <c:v>39</c:v>
                </c:pt>
                <c:pt idx="17">
                  <c:v>40</c:v>
                </c:pt>
                <c:pt idx="18">
                  <c:v>42</c:v>
                </c:pt>
                <c:pt idx="19">
                  <c:v>42</c:v>
                </c:pt>
                <c:pt idx="20">
                  <c:v>43</c:v>
                </c:pt>
                <c:pt idx="21">
                  <c:v>44</c:v>
                </c:pt>
                <c:pt idx="22">
                  <c:v>44</c:v>
                </c:pt>
                <c:pt idx="23">
                  <c:v>45</c:v>
                </c:pt>
                <c:pt idx="24">
                  <c:v>47</c:v>
                </c:pt>
                <c:pt idx="25">
                  <c:v>50</c:v>
                </c:pt>
                <c:pt idx="26">
                  <c:v>51</c:v>
                </c:pt>
                <c:pt idx="27">
                  <c:v>53</c:v>
                </c:pt>
                <c:pt idx="28">
                  <c:v>55</c:v>
                </c:pt>
                <c:pt idx="29">
                  <c:v>55</c:v>
                </c:pt>
                <c:pt idx="30">
                  <c:v>56</c:v>
                </c:pt>
                <c:pt idx="31">
                  <c:v>57</c:v>
                </c:pt>
                <c:pt idx="32">
                  <c:v>58</c:v>
                </c:pt>
              </c:numCache>
            </c:numRef>
          </c:val>
        </c:ser>
        <c:gapWidth val="20"/>
        <c:overlap val="100"/>
        <c:axId val="115486720"/>
        <c:axId val="115488256"/>
      </c:barChart>
      <c:catAx>
        <c:axId val="115486720"/>
        <c:scaling>
          <c:orientation val="minMax"/>
        </c:scaling>
        <c:axPos val="b"/>
        <c:tickLblPos val="nextTo"/>
        <c:txPr>
          <a:bodyPr/>
          <a:lstStyle/>
          <a:p>
            <a:pPr>
              <a:defRPr sz="1200"/>
            </a:pPr>
            <a:endParaRPr lang="sl-SI"/>
          </a:p>
        </c:txPr>
        <c:crossAx val="115488256"/>
        <c:crosses val="autoZero"/>
        <c:auto val="1"/>
        <c:lblAlgn val="ctr"/>
        <c:lblOffset val="100"/>
      </c:catAx>
      <c:valAx>
        <c:axId val="115488256"/>
        <c:scaling>
          <c:orientation val="minMax"/>
          <c:max val="100"/>
          <c:min val="0"/>
        </c:scaling>
        <c:delete val="1"/>
        <c:axPos val="l"/>
        <c:numFmt formatCode="_-* #,##0_-;\-* #,##0_-;_-* &quot;-&quot;??_-;_-@_-" sourceLinked="1"/>
        <c:tickLblPos val="none"/>
        <c:crossAx val="115486720"/>
        <c:crosses val="autoZero"/>
        <c:crossBetween val="between"/>
      </c:valAx>
    </c:plotArea>
    <c:legend>
      <c:legendPos val="t"/>
      <c:layout>
        <c:manualLayout>
          <c:xMode val="edge"/>
          <c:yMode val="edge"/>
          <c:x val="4.9505805017616084E-3"/>
          <c:y val="3.3776056765051625E-2"/>
          <c:w val="0.97334432858054964"/>
          <c:h val="6.8583698193721523E-2"/>
        </c:manualLayout>
      </c:layout>
      <c:txPr>
        <a:bodyPr/>
        <a:lstStyle/>
        <a:p>
          <a:pPr>
            <a:defRPr sz="1200"/>
          </a:pPr>
          <a:endParaRPr lang="sl-SI"/>
        </a:p>
      </c:txPr>
    </c:legend>
    <c:plotVisOnly val="1"/>
    <c:dispBlanksAs val="gap"/>
  </c:chart>
  <c:txPr>
    <a:bodyPr/>
    <a:lstStyle/>
    <a:p>
      <a:pPr>
        <a:defRPr sz="1600">
          <a:latin typeface="Arial" pitchFamily="34" charset="0"/>
          <a:cs typeface="Arial" pitchFamily="34" charset="0"/>
        </a:defRPr>
      </a:pPr>
      <a:endParaRPr lang="sl-SI"/>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sl-SI"/>
  <c:chart>
    <c:title>
      <c:tx>
        <c:rich>
          <a:bodyPr/>
          <a:lstStyle/>
          <a:p>
            <a:pPr>
              <a:defRPr sz="1450">
                <a:solidFill>
                  <a:srgbClr val="FFFFFF"/>
                </a:solidFill>
              </a:defRPr>
            </a:pPr>
            <a:r>
              <a:rPr lang="en-GB" sz="1450">
                <a:solidFill>
                  <a:srgbClr val="FFFFFF"/>
                </a:solidFill>
              </a:rPr>
              <a:t>Ipsos Ribbon Rules</a:t>
            </a:r>
          </a:p>
        </c:rich>
      </c:tx>
    </c:title>
    <c:plotArea>
      <c:layout/>
      <c:pieChart>
        <c:varyColors val="1"/>
        <c:ser>
          <c:idx val="0"/>
          <c:order val="0"/>
          <c:val>
            <c:numRef>
              <c:f>'Chart Rules'!$A$1</c:f>
              <c:numCache>
                <c:formatCode>General</c:formatCode>
                <c:ptCount val="1"/>
                <c:pt idx="0">
                  <c:v>0</c:v>
                </c:pt>
              </c:numCache>
            </c:numRef>
          </c:val>
        </c:ser>
        <c:firstSliceAng val="0"/>
      </c:pieChart>
    </c:plotArea>
    <c:legend>
      <c:legendPos val="r"/>
      <c:txPr>
        <a:bodyPr/>
        <a:lstStyle/>
        <a:p>
          <a:pPr rtl="0">
            <a:defRPr/>
          </a:pPr>
          <a:endParaRPr lang="sl-SI"/>
        </a:p>
      </c:txPr>
    </c:legend>
    <c:plotVisOnly val="1"/>
    <c:dispBlanksAs val="zero"/>
  </c:chart>
  <c:spPr>
    <a:solidFill>
      <a:srgbClr val="000000"/>
    </a:solidFill>
  </c:spPr>
  <c:txPr>
    <a:bodyPr/>
    <a:lstStyle/>
    <a:p>
      <a:pPr>
        <a:defRPr sz="1800"/>
      </a:pPr>
      <a:endParaRPr lang="sl-SI"/>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sl-SI"/>
  <c:chart>
    <c:autoTitleDeleted val="1"/>
    <c:plotArea>
      <c:layout/>
      <c:barChart>
        <c:barDir val="bar"/>
        <c:grouping val="clustered"/>
        <c:ser>
          <c:idx val="0"/>
          <c:order val="0"/>
          <c:tx>
            <c:strRef>
              <c:f>Sheet1!$B$1</c:f>
              <c:strCache>
                <c:ptCount val="1"/>
                <c:pt idx="0">
                  <c:v>Percent</c:v>
                </c:pt>
              </c:strCache>
            </c:strRef>
          </c:tx>
          <c:dPt>
            <c:idx val="4"/>
            <c:spPr>
              <a:solidFill>
                <a:srgbClr val="003399"/>
              </a:solidFill>
            </c:spPr>
          </c:dPt>
          <c:dLbls>
            <c:txPr>
              <a:bodyPr/>
              <a:lstStyle/>
              <a:p>
                <a:pPr>
                  <a:defRPr sz="1800" b="1">
                    <a:solidFill>
                      <a:schemeClr val="tx2"/>
                    </a:solidFill>
                  </a:defRPr>
                </a:pPr>
                <a:endParaRPr lang="sl-SI"/>
              </a:p>
            </c:txPr>
            <c:showVal val="1"/>
          </c:dLbls>
          <c:cat>
            <c:strRef>
              <c:f>Sheet1!$A$2:$A$7</c:f>
              <c:strCache>
                <c:ptCount val="6"/>
                <c:pt idx="0">
                  <c:v>Obseg opravljenih delovnih ur ali delovne obremenitve</c:v>
                </c:pt>
                <c:pt idx="1">
                  <c:v>Reorganizacija ali negotovost zaposlitve</c:v>
                </c:pt>
                <c:pt idx="2">
                  <c:v>Nesprejemljiva vedenja kot so ustrahovanje ali nadlegovanje</c:v>
                </c:pt>
                <c:pt idx="3">
                  <c:v>Pomanjkanje podpore s strani sodelavcev ali nadrejenih pri izpolnjevanju vaših nalog</c:v>
                </c:pt>
                <c:pt idx="4">
                  <c:v>Omejene možnosti vplivanja na lasten način dela</c:v>
                </c:pt>
                <c:pt idx="5">
                  <c:v>Pomanjkanje jasnosti glede vlog in odgovornosti</c:v>
                </c:pt>
              </c:strCache>
            </c:strRef>
          </c:cat>
          <c:val>
            <c:numRef>
              <c:f>Sheet1!$B$2:$B$7</c:f>
              <c:numCache>
                <c:formatCode>_-* #,##0_-;\-* #,##0_-;_-* "-"??_-;_-@_-</c:formatCode>
                <c:ptCount val="6"/>
                <c:pt idx="0">
                  <c:v>63</c:v>
                </c:pt>
                <c:pt idx="1">
                  <c:v>63</c:v>
                </c:pt>
                <c:pt idx="2">
                  <c:v>56</c:v>
                </c:pt>
                <c:pt idx="3">
                  <c:v>52</c:v>
                </c:pt>
                <c:pt idx="4">
                  <c:v>45</c:v>
                </c:pt>
                <c:pt idx="5">
                  <c:v>45</c:v>
                </c:pt>
              </c:numCache>
            </c:numRef>
          </c:val>
        </c:ser>
        <c:gapWidth val="13"/>
        <c:axId val="115847168"/>
        <c:axId val="115848704"/>
      </c:barChart>
      <c:catAx>
        <c:axId val="115847168"/>
        <c:scaling>
          <c:orientation val="maxMin"/>
        </c:scaling>
        <c:axPos val="l"/>
        <c:tickLblPos val="nextTo"/>
        <c:spPr>
          <a:ln>
            <a:noFill/>
          </a:ln>
        </c:spPr>
        <c:txPr>
          <a:bodyPr/>
          <a:lstStyle/>
          <a:p>
            <a:pPr algn="r">
              <a:defRPr sz="1400" b="0"/>
            </a:pPr>
            <a:endParaRPr lang="sl-SI"/>
          </a:p>
        </c:txPr>
        <c:crossAx val="115848704"/>
        <c:crosses val="autoZero"/>
        <c:auto val="1"/>
        <c:lblAlgn val="ctr"/>
        <c:lblOffset val="100"/>
      </c:catAx>
      <c:valAx>
        <c:axId val="115848704"/>
        <c:scaling>
          <c:orientation val="minMax"/>
        </c:scaling>
        <c:delete val="1"/>
        <c:axPos val="t"/>
        <c:numFmt formatCode="_-* #,##0_-;\-* #,##0_-;_-* &quot;-&quot;??_-;_-@_-" sourceLinked="1"/>
        <c:tickLblPos val="none"/>
        <c:crossAx val="115847168"/>
        <c:crosses val="autoZero"/>
        <c:crossBetween val="between"/>
        <c:majorUnit val="0.2"/>
      </c:valAx>
    </c:plotArea>
    <c:plotVisOnly val="1"/>
    <c:dispBlanksAs val="gap"/>
  </c:chart>
  <c:txPr>
    <a:bodyPr/>
    <a:lstStyle/>
    <a:p>
      <a:pPr>
        <a:defRPr sz="1600">
          <a:latin typeface="Arial" pitchFamily="34" charset="0"/>
          <a:cs typeface="Arial" pitchFamily="34" charset="0"/>
        </a:defRPr>
      </a:pPr>
      <a:endParaRPr lang="sl-SI"/>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sl-SI"/>
  <c:chart>
    <c:title>
      <c:tx>
        <c:rich>
          <a:bodyPr/>
          <a:lstStyle/>
          <a:p>
            <a:pPr>
              <a:defRPr sz="1450">
                <a:solidFill>
                  <a:srgbClr val="FFFFFF"/>
                </a:solidFill>
              </a:defRPr>
            </a:pPr>
            <a:r>
              <a:rPr lang="en-GB" sz="1450">
                <a:solidFill>
                  <a:srgbClr val="FFFFFF"/>
                </a:solidFill>
              </a:rPr>
              <a:t>Ipsos Ribbon Rules</a:t>
            </a:r>
          </a:p>
        </c:rich>
      </c:tx>
    </c:title>
    <c:plotArea>
      <c:layout/>
      <c:pieChart>
        <c:varyColors val="1"/>
        <c:ser>
          <c:idx val="0"/>
          <c:order val="0"/>
          <c:val>
            <c:numRef>
              <c:f>'Chart Rules'!$A$1</c:f>
              <c:numCache>
                <c:formatCode>General</c:formatCode>
                <c:ptCount val="1"/>
                <c:pt idx="0">
                  <c:v>0</c:v>
                </c:pt>
              </c:numCache>
            </c:numRef>
          </c:val>
        </c:ser>
        <c:firstSliceAng val="0"/>
      </c:pieChart>
    </c:plotArea>
    <c:legend>
      <c:legendPos val="r"/>
      <c:txPr>
        <a:bodyPr/>
        <a:lstStyle/>
        <a:p>
          <a:pPr rtl="0">
            <a:defRPr/>
          </a:pPr>
          <a:endParaRPr lang="sl-SI"/>
        </a:p>
      </c:txPr>
    </c:legend>
    <c:plotVisOnly val="1"/>
    <c:dispBlanksAs val="zero"/>
  </c:chart>
  <c:spPr>
    <a:solidFill>
      <a:srgbClr val="000000"/>
    </a:solidFill>
  </c:spPr>
  <c:txPr>
    <a:bodyPr/>
    <a:lstStyle/>
    <a:p>
      <a:pPr>
        <a:defRPr sz="1800"/>
      </a:pPr>
      <a:endParaRPr lang="sl-SI"/>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sl-SI"/>
  <c:chart>
    <c:autoTitleDeleted val="1"/>
    <c:plotArea>
      <c:layout>
        <c:manualLayout>
          <c:layoutTarget val="inner"/>
          <c:xMode val="edge"/>
          <c:yMode val="edge"/>
          <c:x val="0.37030716723549512"/>
          <c:y val="6.0704847368726021E-2"/>
          <c:w val="0.61945392491467577"/>
          <c:h val="0.90098655454140053"/>
        </c:manualLayout>
      </c:layout>
      <c:barChart>
        <c:barDir val="bar"/>
        <c:grouping val="clustered"/>
        <c:ser>
          <c:idx val="0"/>
          <c:order val="0"/>
          <c:tx>
            <c:strRef>
              <c:f>Sheet1!$B$1</c:f>
              <c:strCache>
                <c:ptCount val="1"/>
                <c:pt idx="0">
                  <c:v>Percent</c:v>
                </c:pt>
              </c:strCache>
            </c:strRef>
          </c:tx>
          <c:dPt>
            <c:idx val="4"/>
            <c:spPr>
              <a:solidFill>
                <a:schemeClr val="accent3"/>
              </a:solidFill>
            </c:spPr>
          </c:dPt>
          <c:dPt>
            <c:idx val="5"/>
            <c:spPr>
              <a:solidFill>
                <a:schemeClr val="bg1">
                  <a:lumMod val="75000"/>
                </a:schemeClr>
              </a:solidFill>
            </c:spPr>
          </c:dPt>
          <c:dLbls>
            <c:txPr>
              <a:bodyPr/>
              <a:lstStyle/>
              <a:p>
                <a:pPr>
                  <a:defRPr sz="1800" b="1"/>
                </a:pPr>
                <a:endParaRPr lang="sl-SI"/>
              </a:p>
            </c:txPr>
            <c:showVal val="1"/>
          </c:dLbls>
          <c:cat>
            <c:strRef>
              <c:f>Sheet1!$A$2:$A$7</c:f>
              <c:strCache>
                <c:ptCount val="6"/>
                <c:pt idx="0">
                  <c:v>Zelo pogosti</c:v>
                </c:pt>
                <c:pt idx="1">
                  <c:v>Dokaj pogosti</c:v>
                </c:pt>
                <c:pt idx="2">
                  <c:v>Dokaj redki</c:v>
                </c:pt>
                <c:pt idx="3">
                  <c:v>Zelo redki</c:v>
                </c:pt>
                <c:pt idx="4">
                  <c:v>Ni primerov stresa v zvezi z delom</c:v>
                </c:pt>
                <c:pt idx="5">
                  <c:v>Ne vem</c:v>
                </c:pt>
              </c:strCache>
            </c:strRef>
          </c:cat>
          <c:val>
            <c:numRef>
              <c:f>Sheet1!$B$2:$B$7</c:f>
              <c:numCache>
                <c:formatCode>_-* #,##0_-;\-* #,##0_-;_-* "-"??_-;_-@_-</c:formatCode>
                <c:ptCount val="6"/>
                <c:pt idx="0">
                  <c:v>28</c:v>
                </c:pt>
                <c:pt idx="1">
                  <c:v>44</c:v>
                </c:pt>
                <c:pt idx="2">
                  <c:v>19</c:v>
                </c:pt>
                <c:pt idx="3">
                  <c:v>6</c:v>
                </c:pt>
                <c:pt idx="4">
                  <c:v>2</c:v>
                </c:pt>
                <c:pt idx="5">
                  <c:v>1</c:v>
                </c:pt>
              </c:numCache>
            </c:numRef>
          </c:val>
        </c:ser>
        <c:gapWidth val="13"/>
        <c:overlap val="-100"/>
        <c:axId val="115906048"/>
        <c:axId val="115907584"/>
      </c:barChart>
      <c:catAx>
        <c:axId val="115906048"/>
        <c:scaling>
          <c:orientation val="maxMin"/>
        </c:scaling>
        <c:delete val="1"/>
        <c:axPos val="l"/>
        <c:tickLblPos val="none"/>
        <c:crossAx val="115907584"/>
        <c:crosses val="autoZero"/>
        <c:auto val="1"/>
        <c:lblAlgn val="ctr"/>
        <c:lblOffset val="100"/>
      </c:catAx>
      <c:valAx>
        <c:axId val="115907584"/>
        <c:scaling>
          <c:orientation val="minMax"/>
        </c:scaling>
        <c:delete val="1"/>
        <c:axPos val="t"/>
        <c:numFmt formatCode="_-* #,##0_-;\-* #,##0_-;_-* &quot;-&quot;??_-;_-@_-" sourceLinked="1"/>
        <c:tickLblPos val="none"/>
        <c:crossAx val="115906048"/>
        <c:crosses val="autoZero"/>
        <c:crossBetween val="between"/>
        <c:majorUnit val="0.2"/>
      </c:valAx>
    </c:plotArea>
    <c:plotVisOnly val="1"/>
    <c:dispBlanksAs val="gap"/>
  </c:chart>
  <c:txPr>
    <a:bodyPr/>
    <a:lstStyle/>
    <a:p>
      <a:pPr>
        <a:defRPr sz="1600">
          <a:latin typeface="Arial" pitchFamily="34" charset="0"/>
          <a:cs typeface="Arial" pitchFamily="34" charset="0"/>
        </a:defRPr>
      </a:pPr>
      <a:endParaRPr lang="sl-SI"/>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sl-SI"/>
  <c:chart>
    <c:title>
      <c:tx>
        <c:rich>
          <a:bodyPr/>
          <a:lstStyle/>
          <a:p>
            <a:pPr>
              <a:defRPr sz="1450">
                <a:solidFill>
                  <a:srgbClr val="FFFFFF"/>
                </a:solidFill>
              </a:defRPr>
            </a:pPr>
            <a:r>
              <a:rPr lang="en-GB" sz="1450">
                <a:solidFill>
                  <a:srgbClr val="FFFFFF"/>
                </a:solidFill>
              </a:rPr>
              <a:t>Ipsos Ribbon Rules</a:t>
            </a:r>
          </a:p>
        </c:rich>
      </c:tx>
    </c:title>
    <c:plotArea>
      <c:layout/>
      <c:pieChart>
        <c:varyColors val="1"/>
        <c:ser>
          <c:idx val="0"/>
          <c:order val="0"/>
          <c:val>
            <c:numRef>
              <c:f>'Chart Rules'!$A$1</c:f>
              <c:numCache>
                <c:formatCode>General</c:formatCode>
                <c:ptCount val="1"/>
                <c:pt idx="0">
                  <c:v>0</c:v>
                </c:pt>
              </c:numCache>
            </c:numRef>
          </c:val>
        </c:ser>
        <c:firstSliceAng val="0"/>
      </c:pieChart>
    </c:plotArea>
    <c:legend>
      <c:legendPos val="r"/>
      <c:txPr>
        <a:bodyPr/>
        <a:lstStyle/>
        <a:p>
          <a:pPr rtl="0">
            <a:defRPr/>
          </a:pPr>
          <a:endParaRPr lang="sl-SI"/>
        </a:p>
      </c:txPr>
    </c:legend>
    <c:plotVisOnly val="1"/>
    <c:dispBlanksAs val="zero"/>
  </c:chart>
  <c:spPr>
    <a:solidFill>
      <a:srgbClr val="000000"/>
    </a:solidFill>
  </c:spPr>
  <c:txPr>
    <a:bodyPr/>
    <a:lstStyle/>
    <a:p>
      <a:pPr>
        <a:defRPr sz="1800"/>
      </a:pPr>
      <a:endParaRPr lang="sl-SI"/>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sl-SI"/>
  <c:chart>
    <c:title>
      <c:tx>
        <c:rich>
          <a:bodyPr/>
          <a:lstStyle/>
          <a:p>
            <a:pPr>
              <a:defRPr sz="1450">
                <a:solidFill>
                  <a:srgbClr val="FFFFFF"/>
                </a:solidFill>
              </a:defRPr>
            </a:pPr>
            <a:r>
              <a:rPr lang="en-GB" sz="1450">
                <a:solidFill>
                  <a:srgbClr val="FFFFFF"/>
                </a:solidFill>
              </a:rPr>
              <a:t>Ipsos Ribbon Rules</a:t>
            </a:r>
          </a:p>
        </c:rich>
      </c:tx>
    </c:title>
    <c:plotArea>
      <c:layout/>
      <c:pieChart>
        <c:varyColors val="1"/>
        <c:ser>
          <c:idx val="0"/>
          <c:order val="0"/>
          <c:val>
            <c:numRef>
              <c:f>'Chart Rules'!$A$1</c:f>
              <c:numCache>
                <c:formatCode>General</c:formatCode>
                <c:ptCount val="1"/>
                <c:pt idx="0">
                  <c:v>0</c:v>
                </c:pt>
              </c:numCache>
            </c:numRef>
          </c:val>
        </c:ser>
        <c:firstSliceAng val="0"/>
      </c:pieChart>
    </c:plotArea>
    <c:legend>
      <c:legendPos val="r"/>
      <c:txPr>
        <a:bodyPr/>
        <a:lstStyle/>
        <a:p>
          <a:pPr rtl="0">
            <a:defRPr/>
          </a:pPr>
          <a:endParaRPr lang="sl-SI"/>
        </a:p>
      </c:txPr>
    </c:legend>
    <c:plotVisOnly val="1"/>
    <c:dispBlanksAs val="zero"/>
  </c:chart>
  <c:spPr>
    <a:solidFill>
      <a:srgbClr val="000000"/>
    </a:solidFill>
  </c:spPr>
  <c:txPr>
    <a:bodyPr/>
    <a:lstStyle/>
    <a:p>
      <a:pPr>
        <a:defRPr sz="1800"/>
      </a:pPr>
      <a:endParaRPr lang="sl-SI"/>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sl-SI"/>
  <c:chart>
    <c:autoTitleDeleted val="1"/>
    <c:plotArea>
      <c:layout/>
      <c:barChart>
        <c:barDir val="col"/>
        <c:grouping val="stacked"/>
        <c:ser>
          <c:idx val="0"/>
          <c:order val="0"/>
          <c:tx>
            <c:strRef>
              <c:f>Sheet1!$B$1</c:f>
              <c:strCache>
                <c:ptCount val="1"/>
                <c:pt idx="0">
                  <c:v>Zelo pogosti</c:v>
                </c:pt>
              </c:strCache>
            </c:strRef>
          </c:tx>
          <c:spPr>
            <a:solidFill>
              <a:schemeClr val="tx2"/>
            </a:solidFill>
          </c:spPr>
          <c:dLbls>
            <c:txPr>
              <a:bodyPr/>
              <a:lstStyle/>
              <a:p>
                <a:pPr>
                  <a:defRPr sz="1100">
                    <a:solidFill>
                      <a:schemeClr val="bg1"/>
                    </a:solidFill>
                  </a:defRPr>
                </a:pPr>
                <a:endParaRPr lang="sl-SI"/>
              </a:p>
            </c:txPr>
            <c:showVal val="1"/>
          </c:dLbls>
          <c:cat>
            <c:strRef>
              <c:f>Sheet1!$A$2:$A$34</c:f>
              <c:strCache>
                <c:ptCount val="33"/>
                <c:pt idx="0">
                  <c:v>CY</c:v>
                </c:pt>
                <c:pt idx="1">
                  <c:v>EL</c:v>
                </c:pt>
                <c:pt idx="2">
                  <c:v>SI</c:v>
                </c:pt>
                <c:pt idx="3">
                  <c:v>PT</c:v>
                </c:pt>
                <c:pt idx="4">
                  <c:v>MT</c:v>
                </c:pt>
                <c:pt idx="5">
                  <c:v>SK</c:v>
                </c:pt>
                <c:pt idx="6">
                  <c:v>CZ</c:v>
                </c:pt>
                <c:pt idx="7">
                  <c:v>BG</c:v>
                </c:pt>
                <c:pt idx="8">
                  <c:v>PL</c:v>
                </c:pt>
                <c:pt idx="9">
                  <c:v>IT</c:v>
                </c:pt>
                <c:pt idx="10">
                  <c:v>DE</c:v>
                </c:pt>
                <c:pt idx="11">
                  <c:v>EU27</c:v>
                </c:pt>
                <c:pt idx="12">
                  <c:v>ALL</c:v>
                </c:pt>
                <c:pt idx="13">
                  <c:v>RO</c:v>
                </c:pt>
                <c:pt idx="14">
                  <c:v>SE</c:v>
                </c:pt>
                <c:pt idx="15">
                  <c:v>ES</c:v>
                </c:pt>
                <c:pt idx="16">
                  <c:v>FR</c:v>
                </c:pt>
                <c:pt idx="17">
                  <c:v>BE</c:v>
                </c:pt>
                <c:pt idx="18">
                  <c:v>HU</c:v>
                </c:pt>
                <c:pt idx="19">
                  <c:v>LV</c:v>
                </c:pt>
                <c:pt idx="20">
                  <c:v>NL</c:v>
                </c:pt>
                <c:pt idx="21">
                  <c:v>IE</c:v>
                </c:pt>
                <c:pt idx="22">
                  <c:v>IS</c:v>
                </c:pt>
                <c:pt idx="23">
                  <c:v>UK</c:v>
                </c:pt>
                <c:pt idx="24">
                  <c:v>CH</c:v>
                </c:pt>
                <c:pt idx="25">
                  <c:v>NO</c:v>
                </c:pt>
                <c:pt idx="26">
                  <c:v>LU</c:v>
                </c:pt>
                <c:pt idx="27">
                  <c:v>EE</c:v>
                </c:pt>
                <c:pt idx="28">
                  <c:v>AT</c:v>
                </c:pt>
                <c:pt idx="29">
                  <c:v>LT</c:v>
                </c:pt>
                <c:pt idx="30">
                  <c:v>LI</c:v>
                </c:pt>
                <c:pt idx="31">
                  <c:v>FI</c:v>
                </c:pt>
                <c:pt idx="32">
                  <c:v>DK</c:v>
                </c:pt>
              </c:strCache>
            </c:strRef>
          </c:cat>
          <c:val>
            <c:numRef>
              <c:f>Sheet1!$B$2:$B$34</c:f>
              <c:numCache>
                <c:formatCode>_-* #,##0_-;\-* #,##0_-;_-* "-"??_-;_-@_-</c:formatCode>
                <c:ptCount val="33"/>
                <c:pt idx="0">
                  <c:v>51</c:v>
                </c:pt>
                <c:pt idx="1">
                  <c:v>46</c:v>
                </c:pt>
                <c:pt idx="2">
                  <c:v>28</c:v>
                </c:pt>
                <c:pt idx="3">
                  <c:v>28</c:v>
                </c:pt>
                <c:pt idx="4">
                  <c:v>25</c:v>
                </c:pt>
                <c:pt idx="5">
                  <c:v>18</c:v>
                </c:pt>
                <c:pt idx="6">
                  <c:v>18</c:v>
                </c:pt>
                <c:pt idx="7">
                  <c:v>18</c:v>
                </c:pt>
                <c:pt idx="8">
                  <c:v>18</c:v>
                </c:pt>
                <c:pt idx="9">
                  <c:v>17</c:v>
                </c:pt>
                <c:pt idx="10">
                  <c:v>17</c:v>
                </c:pt>
                <c:pt idx="11">
                  <c:v>16</c:v>
                </c:pt>
                <c:pt idx="12">
                  <c:v>16</c:v>
                </c:pt>
                <c:pt idx="13">
                  <c:v>16</c:v>
                </c:pt>
                <c:pt idx="14">
                  <c:v>15</c:v>
                </c:pt>
                <c:pt idx="15">
                  <c:v>15</c:v>
                </c:pt>
                <c:pt idx="16">
                  <c:v>15</c:v>
                </c:pt>
                <c:pt idx="17">
                  <c:v>15</c:v>
                </c:pt>
                <c:pt idx="18">
                  <c:v>14</c:v>
                </c:pt>
                <c:pt idx="19">
                  <c:v>14</c:v>
                </c:pt>
                <c:pt idx="20">
                  <c:v>13</c:v>
                </c:pt>
                <c:pt idx="21">
                  <c:v>13</c:v>
                </c:pt>
                <c:pt idx="22">
                  <c:v>12</c:v>
                </c:pt>
                <c:pt idx="23">
                  <c:v>11</c:v>
                </c:pt>
                <c:pt idx="24">
                  <c:v>11</c:v>
                </c:pt>
                <c:pt idx="25">
                  <c:v>10</c:v>
                </c:pt>
                <c:pt idx="26">
                  <c:v>10</c:v>
                </c:pt>
                <c:pt idx="27">
                  <c:v>10</c:v>
                </c:pt>
                <c:pt idx="28">
                  <c:v>8</c:v>
                </c:pt>
                <c:pt idx="29">
                  <c:v>8</c:v>
                </c:pt>
                <c:pt idx="30">
                  <c:v>7</c:v>
                </c:pt>
                <c:pt idx="31">
                  <c:v>6</c:v>
                </c:pt>
                <c:pt idx="32">
                  <c:v>5</c:v>
                </c:pt>
              </c:numCache>
            </c:numRef>
          </c:val>
        </c:ser>
        <c:ser>
          <c:idx val="1"/>
          <c:order val="1"/>
          <c:tx>
            <c:strRef>
              <c:f>Sheet1!$C$1</c:f>
              <c:strCache>
                <c:ptCount val="1"/>
                <c:pt idx="0">
                  <c:v>Dokaj pogosti</c:v>
                </c:pt>
              </c:strCache>
            </c:strRef>
          </c:tx>
          <c:spPr>
            <a:solidFill>
              <a:schemeClr val="accent5"/>
            </a:solidFill>
          </c:spPr>
          <c:dLbls>
            <c:txPr>
              <a:bodyPr/>
              <a:lstStyle/>
              <a:p>
                <a:pPr>
                  <a:defRPr sz="1100">
                    <a:solidFill>
                      <a:schemeClr val="bg1"/>
                    </a:solidFill>
                  </a:defRPr>
                </a:pPr>
                <a:endParaRPr lang="sl-SI"/>
              </a:p>
            </c:txPr>
            <c:showVal val="1"/>
          </c:dLbls>
          <c:cat>
            <c:strRef>
              <c:f>Sheet1!$A$2:$A$34</c:f>
              <c:strCache>
                <c:ptCount val="33"/>
                <c:pt idx="0">
                  <c:v>CY</c:v>
                </c:pt>
                <c:pt idx="1">
                  <c:v>EL</c:v>
                </c:pt>
                <c:pt idx="2">
                  <c:v>SI</c:v>
                </c:pt>
                <c:pt idx="3">
                  <c:v>PT</c:v>
                </c:pt>
                <c:pt idx="4">
                  <c:v>MT</c:v>
                </c:pt>
                <c:pt idx="5">
                  <c:v>SK</c:v>
                </c:pt>
                <c:pt idx="6">
                  <c:v>CZ</c:v>
                </c:pt>
                <c:pt idx="7">
                  <c:v>BG</c:v>
                </c:pt>
                <c:pt idx="8">
                  <c:v>PL</c:v>
                </c:pt>
                <c:pt idx="9">
                  <c:v>IT</c:v>
                </c:pt>
                <c:pt idx="10">
                  <c:v>DE</c:v>
                </c:pt>
                <c:pt idx="11">
                  <c:v>EU27</c:v>
                </c:pt>
                <c:pt idx="12">
                  <c:v>ALL</c:v>
                </c:pt>
                <c:pt idx="13">
                  <c:v>RO</c:v>
                </c:pt>
                <c:pt idx="14">
                  <c:v>SE</c:v>
                </c:pt>
                <c:pt idx="15">
                  <c:v>ES</c:v>
                </c:pt>
                <c:pt idx="16">
                  <c:v>FR</c:v>
                </c:pt>
                <c:pt idx="17">
                  <c:v>BE</c:v>
                </c:pt>
                <c:pt idx="18">
                  <c:v>HU</c:v>
                </c:pt>
                <c:pt idx="19">
                  <c:v>LV</c:v>
                </c:pt>
                <c:pt idx="20">
                  <c:v>NL</c:v>
                </c:pt>
                <c:pt idx="21">
                  <c:v>IE</c:v>
                </c:pt>
                <c:pt idx="22">
                  <c:v>IS</c:v>
                </c:pt>
                <c:pt idx="23">
                  <c:v>UK</c:v>
                </c:pt>
                <c:pt idx="24">
                  <c:v>CH</c:v>
                </c:pt>
                <c:pt idx="25">
                  <c:v>NO</c:v>
                </c:pt>
                <c:pt idx="26">
                  <c:v>LU</c:v>
                </c:pt>
                <c:pt idx="27">
                  <c:v>EE</c:v>
                </c:pt>
                <c:pt idx="28">
                  <c:v>AT</c:v>
                </c:pt>
                <c:pt idx="29">
                  <c:v>LT</c:v>
                </c:pt>
                <c:pt idx="30">
                  <c:v>LI</c:v>
                </c:pt>
                <c:pt idx="31">
                  <c:v>FI</c:v>
                </c:pt>
                <c:pt idx="32">
                  <c:v>DK</c:v>
                </c:pt>
              </c:strCache>
            </c:strRef>
          </c:cat>
          <c:val>
            <c:numRef>
              <c:f>Sheet1!$C$2:$C$34</c:f>
              <c:numCache>
                <c:formatCode>General</c:formatCode>
                <c:ptCount val="33"/>
                <c:pt idx="0">
                  <c:v>37</c:v>
                </c:pt>
                <c:pt idx="1">
                  <c:v>36</c:v>
                </c:pt>
                <c:pt idx="2">
                  <c:v>44</c:v>
                </c:pt>
                <c:pt idx="3">
                  <c:v>31</c:v>
                </c:pt>
                <c:pt idx="4">
                  <c:v>37</c:v>
                </c:pt>
                <c:pt idx="5">
                  <c:v>44</c:v>
                </c:pt>
                <c:pt idx="6">
                  <c:v>37</c:v>
                </c:pt>
                <c:pt idx="7">
                  <c:v>34</c:v>
                </c:pt>
                <c:pt idx="8">
                  <c:v>33</c:v>
                </c:pt>
                <c:pt idx="9">
                  <c:v>38</c:v>
                </c:pt>
                <c:pt idx="10">
                  <c:v>35</c:v>
                </c:pt>
                <c:pt idx="11">
                  <c:v>35</c:v>
                </c:pt>
                <c:pt idx="12">
                  <c:v>35</c:v>
                </c:pt>
                <c:pt idx="13">
                  <c:v>35</c:v>
                </c:pt>
                <c:pt idx="14">
                  <c:v>42</c:v>
                </c:pt>
                <c:pt idx="15">
                  <c:v>34</c:v>
                </c:pt>
                <c:pt idx="16">
                  <c:v>34</c:v>
                </c:pt>
                <c:pt idx="17">
                  <c:v>31</c:v>
                </c:pt>
                <c:pt idx="18">
                  <c:v>38</c:v>
                </c:pt>
                <c:pt idx="19">
                  <c:v>29</c:v>
                </c:pt>
                <c:pt idx="20">
                  <c:v>47</c:v>
                </c:pt>
                <c:pt idx="21">
                  <c:v>29</c:v>
                </c:pt>
                <c:pt idx="22">
                  <c:v>35</c:v>
                </c:pt>
                <c:pt idx="23">
                  <c:v>33</c:v>
                </c:pt>
                <c:pt idx="24">
                  <c:v>32</c:v>
                </c:pt>
                <c:pt idx="25">
                  <c:v>43</c:v>
                </c:pt>
                <c:pt idx="26">
                  <c:v>42</c:v>
                </c:pt>
                <c:pt idx="27">
                  <c:v>31</c:v>
                </c:pt>
                <c:pt idx="28">
                  <c:v>37</c:v>
                </c:pt>
                <c:pt idx="29">
                  <c:v>30</c:v>
                </c:pt>
                <c:pt idx="30">
                  <c:v>28</c:v>
                </c:pt>
                <c:pt idx="31">
                  <c:v>38</c:v>
                </c:pt>
                <c:pt idx="32">
                  <c:v>33</c:v>
                </c:pt>
              </c:numCache>
            </c:numRef>
          </c:val>
        </c:ser>
        <c:ser>
          <c:idx val="2"/>
          <c:order val="2"/>
          <c:tx>
            <c:strRef>
              <c:f>Sheet1!$D$1</c:f>
              <c:strCache>
                <c:ptCount val="1"/>
                <c:pt idx="0">
                  <c:v>Dokaj redki</c:v>
                </c:pt>
              </c:strCache>
            </c:strRef>
          </c:tx>
          <c:spPr>
            <a:solidFill>
              <a:schemeClr val="accent3"/>
            </a:solidFill>
          </c:spPr>
          <c:dLbls>
            <c:txPr>
              <a:bodyPr/>
              <a:lstStyle/>
              <a:p>
                <a:pPr>
                  <a:defRPr sz="1100"/>
                </a:pPr>
                <a:endParaRPr lang="sl-SI"/>
              </a:p>
            </c:txPr>
            <c:dLblPos val="ctr"/>
            <c:showVal val="1"/>
          </c:dLbls>
          <c:cat>
            <c:strRef>
              <c:f>Sheet1!$A$2:$A$34</c:f>
              <c:strCache>
                <c:ptCount val="33"/>
                <c:pt idx="0">
                  <c:v>CY</c:v>
                </c:pt>
                <c:pt idx="1">
                  <c:v>EL</c:v>
                </c:pt>
                <c:pt idx="2">
                  <c:v>SI</c:v>
                </c:pt>
                <c:pt idx="3">
                  <c:v>PT</c:v>
                </c:pt>
                <c:pt idx="4">
                  <c:v>MT</c:v>
                </c:pt>
                <c:pt idx="5">
                  <c:v>SK</c:v>
                </c:pt>
                <c:pt idx="6">
                  <c:v>CZ</c:v>
                </c:pt>
                <c:pt idx="7">
                  <c:v>BG</c:v>
                </c:pt>
                <c:pt idx="8">
                  <c:v>PL</c:v>
                </c:pt>
                <c:pt idx="9">
                  <c:v>IT</c:v>
                </c:pt>
                <c:pt idx="10">
                  <c:v>DE</c:v>
                </c:pt>
                <c:pt idx="11">
                  <c:v>EU27</c:v>
                </c:pt>
                <c:pt idx="12">
                  <c:v>ALL</c:v>
                </c:pt>
                <c:pt idx="13">
                  <c:v>RO</c:v>
                </c:pt>
                <c:pt idx="14">
                  <c:v>SE</c:v>
                </c:pt>
                <c:pt idx="15">
                  <c:v>ES</c:v>
                </c:pt>
                <c:pt idx="16">
                  <c:v>FR</c:v>
                </c:pt>
                <c:pt idx="17">
                  <c:v>BE</c:v>
                </c:pt>
                <c:pt idx="18">
                  <c:v>HU</c:v>
                </c:pt>
                <c:pt idx="19">
                  <c:v>LV</c:v>
                </c:pt>
                <c:pt idx="20">
                  <c:v>NL</c:v>
                </c:pt>
                <c:pt idx="21">
                  <c:v>IE</c:v>
                </c:pt>
                <c:pt idx="22">
                  <c:v>IS</c:v>
                </c:pt>
                <c:pt idx="23">
                  <c:v>UK</c:v>
                </c:pt>
                <c:pt idx="24">
                  <c:v>CH</c:v>
                </c:pt>
                <c:pt idx="25">
                  <c:v>NO</c:v>
                </c:pt>
                <c:pt idx="26">
                  <c:v>LU</c:v>
                </c:pt>
                <c:pt idx="27">
                  <c:v>EE</c:v>
                </c:pt>
                <c:pt idx="28">
                  <c:v>AT</c:v>
                </c:pt>
                <c:pt idx="29">
                  <c:v>LT</c:v>
                </c:pt>
                <c:pt idx="30">
                  <c:v>LI</c:v>
                </c:pt>
                <c:pt idx="31">
                  <c:v>FI</c:v>
                </c:pt>
                <c:pt idx="32">
                  <c:v>DK</c:v>
                </c:pt>
              </c:strCache>
            </c:strRef>
          </c:cat>
          <c:val>
            <c:numRef>
              <c:f>Sheet1!$D$2:$D$34</c:f>
              <c:numCache>
                <c:formatCode>General</c:formatCode>
                <c:ptCount val="33"/>
                <c:pt idx="0">
                  <c:v>6</c:v>
                </c:pt>
                <c:pt idx="1">
                  <c:v>12</c:v>
                </c:pt>
                <c:pt idx="2">
                  <c:v>19</c:v>
                </c:pt>
                <c:pt idx="3">
                  <c:v>28</c:v>
                </c:pt>
                <c:pt idx="4">
                  <c:v>26</c:v>
                </c:pt>
                <c:pt idx="5">
                  <c:v>25</c:v>
                </c:pt>
                <c:pt idx="6">
                  <c:v>26</c:v>
                </c:pt>
                <c:pt idx="7">
                  <c:v>22</c:v>
                </c:pt>
                <c:pt idx="8">
                  <c:v>30</c:v>
                </c:pt>
                <c:pt idx="9">
                  <c:v>24</c:v>
                </c:pt>
                <c:pt idx="10">
                  <c:v>32</c:v>
                </c:pt>
                <c:pt idx="11">
                  <c:v>28</c:v>
                </c:pt>
                <c:pt idx="12">
                  <c:v>28</c:v>
                </c:pt>
                <c:pt idx="13">
                  <c:v>22</c:v>
                </c:pt>
                <c:pt idx="14">
                  <c:v>29</c:v>
                </c:pt>
                <c:pt idx="15">
                  <c:v>28</c:v>
                </c:pt>
                <c:pt idx="16">
                  <c:v>26</c:v>
                </c:pt>
                <c:pt idx="17">
                  <c:v>30</c:v>
                </c:pt>
                <c:pt idx="18">
                  <c:v>28</c:v>
                </c:pt>
                <c:pt idx="19">
                  <c:v>29</c:v>
                </c:pt>
                <c:pt idx="20">
                  <c:v>27</c:v>
                </c:pt>
                <c:pt idx="21">
                  <c:v>34</c:v>
                </c:pt>
                <c:pt idx="22">
                  <c:v>34</c:v>
                </c:pt>
                <c:pt idx="23">
                  <c:v>28</c:v>
                </c:pt>
                <c:pt idx="24">
                  <c:v>40</c:v>
                </c:pt>
                <c:pt idx="25">
                  <c:v>32</c:v>
                </c:pt>
                <c:pt idx="26">
                  <c:v>33</c:v>
                </c:pt>
                <c:pt idx="27">
                  <c:v>30</c:v>
                </c:pt>
                <c:pt idx="28">
                  <c:v>31</c:v>
                </c:pt>
                <c:pt idx="29">
                  <c:v>38</c:v>
                </c:pt>
                <c:pt idx="30">
                  <c:v>52</c:v>
                </c:pt>
                <c:pt idx="31">
                  <c:v>41</c:v>
                </c:pt>
                <c:pt idx="32">
                  <c:v>35</c:v>
                </c:pt>
              </c:numCache>
            </c:numRef>
          </c:val>
        </c:ser>
        <c:ser>
          <c:idx val="3"/>
          <c:order val="3"/>
          <c:tx>
            <c:strRef>
              <c:f>Sheet1!$E$1</c:f>
              <c:strCache>
                <c:ptCount val="1"/>
                <c:pt idx="0">
                  <c:v>Zelo redki</c:v>
                </c:pt>
              </c:strCache>
            </c:strRef>
          </c:tx>
          <c:spPr>
            <a:solidFill>
              <a:schemeClr val="accent2"/>
            </a:solidFill>
          </c:spPr>
          <c:dLbls>
            <c:txPr>
              <a:bodyPr/>
              <a:lstStyle/>
              <a:p>
                <a:pPr>
                  <a:defRPr sz="1100">
                    <a:solidFill>
                      <a:schemeClr val="bg1"/>
                    </a:solidFill>
                  </a:defRPr>
                </a:pPr>
                <a:endParaRPr lang="sl-SI"/>
              </a:p>
            </c:txPr>
            <c:showVal val="1"/>
          </c:dLbls>
          <c:cat>
            <c:strRef>
              <c:f>Sheet1!$A$2:$A$34</c:f>
              <c:strCache>
                <c:ptCount val="33"/>
                <c:pt idx="0">
                  <c:v>CY</c:v>
                </c:pt>
                <c:pt idx="1">
                  <c:v>EL</c:v>
                </c:pt>
                <c:pt idx="2">
                  <c:v>SI</c:v>
                </c:pt>
                <c:pt idx="3">
                  <c:v>PT</c:v>
                </c:pt>
                <c:pt idx="4">
                  <c:v>MT</c:v>
                </c:pt>
                <c:pt idx="5">
                  <c:v>SK</c:v>
                </c:pt>
                <c:pt idx="6">
                  <c:v>CZ</c:v>
                </c:pt>
                <c:pt idx="7">
                  <c:v>BG</c:v>
                </c:pt>
                <c:pt idx="8">
                  <c:v>PL</c:v>
                </c:pt>
                <c:pt idx="9">
                  <c:v>IT</c:v>
                </c:pt>
                <c:pt idx="10">
                  <c:v>DE</c:v>
                </c:pt>
                <c:pt idx="11">
                  <c:v>EU27</c:v>
                </c:pt>
                <c:pt idx="12">
                  <c:v>ALL</c:v>
                </c:pt>
                <c:pt idx="13">
                  <c:v>RO</c:v>
                </c:pt>
                <c:pt idx="14">
                  <c:v>SE</c:v>
                </c:pt>
                <c:pt idx="15">
                  <c:v>ES</c:v>
                </c:pt>
                <c:pt idx="16">
                  <c:v>FR</c:v>
                </c:pt>
                <c:pt idx="17">
                  <c:v>BE</c:v>
                </c:pt>
                <c:pt idx="18">
                  <c:v>HU</c:v>
                </c:pt>
                <c:pt idx="19">
                  <c:v>LV</c:v>
                </c:pt>
                <c:pt idx="20">
                  <c:v>NL</c:v>
                </c:pt>
                <c:pt idx="21">
                  <c:v>IE</c:v>
                </c:pt>
                <c:pt idx="22">
                  <c:v>IS</c:v>
                </c:pt>
                <c:pt idx="23">
                  <c:v>UK</c:v>
                </c:pt>
                <c:pt idx="24">
                  <c:v>CH</c:v>
                </c:pt>
                <c:pt idx="25">
                  <c:v>NO</c:v>
                </c:pt>
                <c:pt idx="26">
                  <c:v>LU</c:v>
                </c:pt>
                <c:pt idx="27">
                  <c:v>EE</c:v>
                </c:pt>
                <c:pt idx="28">
                  <c:v>AT</c:v>
                </c:pt>
                <c:pt idx="29">
                  <c:v>LT</c:v>
                </c:pt>
                <c:pt idx="30">
                  <c:v>LI</c:v>
                </c:pt>
                <c:pt idx="31">
                  <c:v>FI</c:v>
                </c:pt>
                <c:pt idx="32">
                  <c:v>DK</c:v>
                </c:pt>
              </c:strCache>
            </c:strRef>
          </c:cat>
          <c:val>
            <c:numRef>
              <c:f>Sheet1!$E$2:$E$34</c:f>
              <c:numCache>
                <c:formatCode>_-* #,##0_-;\-* #,##0_-;_-* "-"??_-;_-@_-</c:formatCode>
                <c:ptCount val="33"/>
                <c:pt idx="0">
                  <c:v>5</c:v>
                </c:pt>
                <c:pt idx="1">
                  <c:v>5</c:v>
                </c:pt>
                <c:pt idx="2">
                  <c:v>6</c:v>
                </c:pt>
                <c:pt idx="3">
                  <c:v>11</c:v>
                </c:pt>
                <c:pt idx="4">
                  <c:v>9</c:v>
                </c:pt>
                <c:pt idx="5">
                  <c:v>10</c:v>
                </c:pt>
                <c:pt idx="6">
                  <c:v>15</c:v>
                </c:pt>
                <c:pt idx="7">
                  <c:v>18</c:v>
                </c:pt>
                <c:pt idx="8">
                  <c:v>17</c:v>
                </c:pt>
                <c:pt idx="9">
                  <c:v>14</c:v>
                </c:pt>
                <c:pt idx="10">
                  <c:v>13</c:v>
                </c:pt>
                <c:pt idx="11">
                  <c:v>17</c:v>
                </c:pt>
                <c:pt idx="12">
                  <c:v>17</c:v>
                </c:pt>
                <c:pt idx="13">
                  <c:v>17</c:v>
                </c:pt>
                <c:pt idx="14">
                  <c:v>11</c:v>
                </c:pt>
                <c:pt idx="15">
                  <c:v>17</c:v>
                </c:pt>
                <c:pt idx="16">
                  <c:v>21</c:v>
                </c:pt>
                <c:pt idx="17">
                  <c:v>20</c:v>
                </c:pt>
                <c:pt idx="18">
                  <c:v>18</c:v>
                </c:pt>
                <c:pt idx="19">
                  <c:v>24</c:v>
                </c:pt>
                <c:pt idx="20">
                  <c:v>11</c:v>
                </c:pt>
                <c:pt idx="21">
                  <c:v>21</c:v>
                </c:pt>
                <c:pt idx="22">
                  <c:v>15</c:v>
                </c:pt>
                <c:pt idx="23">
                  <c:v>24</c:v>
                </c:pt>
                <c:pt idx="24" formatCode="General">
                  <c:v>13</c:v>
                </c:pt>
                <c:pt idx="25">
                  <c:v>13</c:v>
                </c:pt>
                <c:pt idx="26">
                  <c:v>11</c:v>
                </c:pt>
                <c:pt idx="27">
                  <c:v>19</c:v>
                </c:pt>
                <c:pt idx="28">
                  <c:v>21</c:v>
                </c:pt>
                <c:pt idx="29">
                  <c:v>21</c:v>
                </c:pt>
                <c:pt idx="30">
                  <c:v>11</c:v>
                </c:pt>
                <c:pt idx="31">
                  <c:v>8</c:v>
                </c:pt>
                <c:pt idx="32">
                  <c:v>20</c:v>
                </c:pt>
              </c:numCache>
            </c:numRef>
          </c:val>
        </c:ser>
        <c:gapWidth val="20"/>
        <c:overlap val="100"/>
        <c:axId val="116497024"/>
        <c:axId val="116511104"/>
      </c:barChart>
      <c:catAx>
        <c:axId val="116497024"/>
        <c:scaling>
          <c:orientation val="minMax"/>
        </c:scaling>
        <c:axPos val="b"/>
        <c:tickLblPos val="nextTo"/>
        <c:txPr>
          <a:bodyPr/>
          <a:lstStyle/>
          <a:p>
            <a:pPr>
              <a:defRPr sz="1200"/>
            </a:pPr>
            <a:endParaRPr lang="sl-SI"/>
          </a:p>
        </c:txPr>
        <c:crossAx val="116511104"/>
        <c:crosses val="autoZero"/>
        <c:auto val="1"/>
        <c:lblAlgn val="ctr"/>
        <c:lblOffset val="100"/>
      </c:catAx>
      <c:valAx>
        <c:axId val="116511104"/>
        <c:scaling>
          <c:orientation val="minMax"/>
          <c:max val="100"/>
          <c:min val="0"/>
        </c:scaling>
        <c:delete val="1"/>
        <c:axPos val="l"/>
        <c:numFmt formatCode="_-* #,##0_-;\-* #,##0_-;_-* &quot;-&quot;??_-;_-@_-" sourceLinked="1"/>
        <c:tickLblPos val="none"/>
        <c:crossAx val="116497024"/>
        <c:crosses val="autoZero"/>
        <c:crossBetween val="between"/>
      </c:valAx>
    </c:plotArea>
    <c:legend>
      <c:legendPos val="t"/>
      <c:layout>
        <c:manualLayout>
          <c:xMode val="edge"/>
          <c:yMode val="edge"/>
          <c:x val="4.4608486439195934E-4"/>
          <c:y val="0"/>
          <c:w val="0.88625721784776856"/>
          <c:h val="6.8583698193721523E-2"/>
        </c:manualLayout>
      </c:layout>
      <c:txPr>
        <a:bodyPr/>
        <a:lstStyle/>
        <a:p>
          <a:pPr>
            <a:defRPr sz="1200"/>
          </a:pPr>
          <a:endParaRPr lang="sl-SI"/>
        </a:p>
      </c:txPr>
    </c:legend>
    <c:plotVisOnly val="1"/>
    <c:dispBlanksAs val="gap"/>
  </c:chart>
  <c:txPr>
    <a:bodyPr/>
    <a:lstStyle/>
    <a:p>
      <a:pPr>
        <a:defRPr sz="1600">
          <a:latin typeface="Arial" pitchFamily="34" charset="0"/>
          <a:cs typeface="Arial" pitchFamily="34" charset="0"/>
        </a:defRPr>
      </a:pPr>
      <a:endParaRPr lang="sl-SI"/>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sl-SI"/>
  <c:chart>
    <c:title>
      <c:tx>
        <c:rich>
          <a:bodyPr/>
          <a:lstStyle/>
          <a:p>
            <a:pPr>
              <a:defRPr sz="1450">
                <a:solidFill>
                  <a:srgbClr val="FFFFFF"/>
                </a:solidFill>
              </a:defRPr>
            </a:pPr>
            <a:r>
              <a:rPr lang="en-GB" sz="1450">
                <a:solidFill>
                  <a:srgbClr val="FFFFFF"/>
                </a:solidFill>
              </a:rPr>
              <a:t>Ipsos Ribbon Rules</a:t>
            </a:r>
          </a:p>
        </c:rich>
      </c:tx>
    </c:title>
    <c:plotArea>
      <c:layout/>
      <c:pieChart>
        <c:varyColors val="1"/>
        <c:ser>
          <c:idx val="0"/>
          <c:order val="0"/>
          <c:val>
            <c:numRef>
              <c:f>'Chart Rules'!$A$1</c:f>
              <c:numCache>
                <c:formatCode>General</c:formatCode>
                <c:ptCount val="1"/>
                <c:pt idx="0">
                  <c:v>0</c:v>
                </c:pt>
              </c:numCache>
            </c:numRef>
          </c:val>
        </c:ser>
        <c:firstSliceAng val="0"/>
      </c:pieChart>
    </c:plotArea>
    <c:legend>
      <c:legendPos val="r"/>
      <c:txPr>
        <a:bodyPr/>
        <a:lstStyle/>
        <a:p>
          <a:pPr rtl="0">
            <a:defRPr/>
          </a:pPr>
          <a:endParaRPr lang="sl-SI"/>
        </a:p>
      </c:txPr>
    </c:legend>
    <c:plotVisOnly val="1"/>
    <c:dispBlanksAs val="zero"/>
  </c:chart>
  <c:spPr>
    <a:solidFill>
      <a:srgbClr val="000000"/>
    </a:solidFill>
  </c:spPr>
  <c:txPr>
    <a:bodyPr/>
    <a:lstStyle/>
    <a:p>
      <a:pPr>
        <a:defRPr sz="1800"/>
      </a:pPr>
      <a:endParaRPr lang="sl-SI"/>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sl-SI"/>
  <c:chart>
    <c:autoTitleDeleted val="1"/>
    <c:plotArea>
      <c:layout>
        <c:manualLayout>
          <c:layoutTarget val="inner"/>
          <c:xMode val="edge"/>
          <c:yMode val="edge"/>
          <c:x val="0.35821101287253765"/>
          <c:y val="0.203125"/>
          <c:w val="0.61960468678616565"/>
          <c:h val="0.73697916666666663"/>
        </c:manualLayout>
      </c:layout>
      <c:barChart>
        <c:barDir val="bar"/>
        <c:grouping val="clustered"/>
        <c:ser>
          <c:idx val="0"/>
          <c:order val="0"/>
          <c:tx>
            <c:strRef>
              <c:f>Sheet1!$B$1</c:f>
              <c:strCache>
                <c:ptCount val="1"/>
                <c:pt idx="0">
                  <c:v>Percent</c:v>
                </c:pt>
              </c:strCache>
            </c:strRef>
          </c:tx>
          <c:dPt>
            <c:idx val="4"/>
            <c:spPr>
              <a:solidFill>
                <a:schemeClr val="accent3"/>
              </a:solidFill>
            </c:spPr>
          </c:dPt>
          <c:dPt>
            <c:idx val="5"/>
            <c:spPr>
              <a:solidFill>
                <a:schemeClr val="bg1">
                  <a:lumMod val="75000"/>
                </a:schemeClr>
              </a:solidFill>
            </c:spPr>
          </c:dPt>
          <c:dLbls>
            <c:txPr>
              <a:bodyPr/>
              <a:lstStyle/>
              <a:p>
                <a:pPr>
                  <a:defRPr sz="2000" b="1">
                    <a:solidFill>
                      <a:schemeClr val="tx2"/>
                    </a:solidFill>
                  </a:defRPr>
                </a:pPr>
                <a:endParaRPr lang="sl-SI"/>
              </a:p>
            </c:txPr>
            <c:showVal val="1"/>
          </c:dLbls>
          <c:cat>
            <c:strRef>
              <c:f>Sheet1!$A$2:$A$6</c:f>
              <c:strCache>
                <c:ptCount val="5"/>
                <c:pt idx="0">
                  <c:v>Zelo dober</c:v>
                </c:pt>
                <c:pt idx="1">
                  <c:v>Dokaj dober</c:v>
                </c:pt>
                <c:pt idx="2">
                  <c:v>Ni preveč dober</c:v>
                </c:pt>
                <c:pt idx="3">
                  <c:v>Sploh ni dober</c:v>
                </c:pt>
                <c:pt idx="4">
                  <c:v>Ne vem</c:v>
                </c:pt>
              </c:strCache>
            </c:strRef>
          </c:cat>
          <c:val>
            <c:numRef>
              <c:f>Sheet1!$B$2:$B$6</c:f>
              <c:numCache>
                <c:formatCode>_-* #,##0_-;\-* #,##0_-;_-* "-"??_-;_-@_-</c:formatCode>
                <c:ptCount val="5"/>
                <c:pt idx="0">
                  <c:v>9</c:v>
                </c:pt>
                <c:pt idx="1">
                  <c:v>35</c:v>
                </c:pt>
                <c:pt idx="2">
                  <c:v>24</c:v>
                </c:pt>
                <c:pt idx="3">
                  <c:v>26</c:v>
                </c:pt>
                <c:pt idx="4">
                  <c:v>6</c:v>
                </c:pt>
              </c:numCache>
            </c:numRef>
          </c:val>
        </c:ser>
        <c:gapWidth val="13"/>
        <c:axId val="82671488"/>
        <c:axId val="116662272"/>
      </c:barChart>
      <c:catAx>
        <c:axId val="82671488"/>
        <c:scaling>
          <c:orientation val="maxMin"/>
        </c:scaling>
        <c:axPos val="l"/>
        <c:tickLblPos val="none"/>
        <c:spPr>
          <a:ln>
            <a:noFill/>
          </a:ln>
        </c:spPr>
        <c:txPr>
          <a:bodyPr/>
          <a:lstStyle/>
          <a:p>
            <a:pPr>
              <a:defRPr sz="1400"/>
            </a:pPr>
            <a:endParaRPr lang="sl-SI"/>
          </a:p>
        </c:txPr>
        <c:crossAx val="116662272"/>
        <c:crosses val="autoZero"/>
        <c:auto val="1"/>
        <c:lblAlgn val="r"/>
        <c:lblOffset val="100"/>
      </c:catAx>
      <c:valAx>
        <c:axId val="116662272"/>
        <c:scaling>
          <c:orientation val="minMax"/>
        </c:scaling>
        <c:delete val="1"/>
        <c:axPos val="t"/>
        <c:numFmt formatCode="_-* #,##0_-;\-* #,##0_-;_-* &quot;-&quot;??_-;_-@_-" sourceLinked="1"/>
        <c:tickLblPos val="none"/>
        <c:crossAx val="82671488"/>
        <c:crosses val="autoZero"/>
        <c:crossBetween val="between"/>
        <c:majorUnit val="0.2"/>
      </c:valAx>
    </c:plotArea>
    <c:plotVisOnly val="1"/>
    <c:dispBlanksAs val="gap"/>
  </c:chart>
  <c:spPr>
    <a:ln>
      <a:noFill/>
    </a:ln>
  </c:spPr>
  <c:txPr>
    <a:bodyPr/>
    <a:lstStyle/>
    <a:p>
      <a:pPr>
        <a:defRPr sz="1800">
          <a:latin typeface="Arial" pitchFamily="34" charset="0"/>
          <a:cs typeface="Arial" pitchFamily="34" charset="0"/>
        </a:defRPr>
      </a:pPr>
      <a:endParaRPr lang="sl-SI"/>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sl-SI"/>
  <c:chart>
    <c:title>
      <c:tx>
        <c:rich>
          <a:bodyPr/>
          <a:lstStyle/>
          <a:p>
            <a:pPr>
              <a:defRPr sz="1450">
                <a:solidFill>
                  <a:srgbClr val="FFFFFF"/>
                </a:solidFill>
              </a:defRPr>
            </a:pPr>
            <a:r>
              <a:rPr lang="en-GB" sz="1450">
                <a:solidFill>
                  <a:srgbClr val="FFFFFF"/>
                </a:solidFill>
              </a:rPr>
              <a:t>Ipsos Ribbon Rules</a:t>
            </a:r>
          </a:p>
        </c:rich>
      </c:tx>
    </c:title>
    <c:plotArea>
      <c:layout/>
      <c:pieChart>
        <c:varyColors val="1"/>
        <c:ser>
          <c:idx val="0"/>
          <c:order val="0"/>
          <c:val>
            <c:numRef>
              <c:f>'Chart Rules'!$A$1</c:f>
              <c:numCache>
                <c:formatCode>General</c:formatCode>
                <c:ptCount val="1"/>
                <c:pt idx="0">
                  <c:v>0</c:v>
                </c:pt>
              </c:numCache>
            </c:numRef>
          </c:val>
        </c:ser>
        <c:firstSliceAng val="0"/>
      </c:pieChart>
    </c:plotArea>
    <c:legend>
      <c:legendPos val="r"/>
      <c:txPr>
        <a:bodyPr/>
        <a:lstStyle/>
        <a:p>
          <a:pPr rtl="0">
            <a:defRPr/>
          </a:pPr>
          <a:endParaRPr lang="sl-SI"/>
        </a:p>
      </c:txPr>
    </c:legend>
    <c:plotVisOnly val="1"/>
    <c:dispBlanksAs val="zero"/>
  </c:chart>
  <c:spPr>
    <a:solidFill>
      <a:srgbClr val="000000"/>
    </a:solidFill>
  </c:spPr>
  <c:txPr>
    <a:bodyPr/>
    <a:lstStyle/>
    <a:p>
      <a:pPr>
        <a:defRPr sz="1800"/>
      </a:pPr>
      <a:endParaRPr lang="sl-SI"/>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sl-SI"/>
  <c:chart>
    <c:autoTitleDeleted val="1"/>
    <c:plotArea>
      <c:layout/>
      <c:barChart>
        <c:barDir val="col"/>
        <c:grouping val="stacked"/>
        <c:ser>
          <c:idx val="0"/>
          <c:order val="0"/>
          <c:tx>
            <c:strRef>
              <c:f>Sheet1!$B$1</c:f>
              <c:strCache>
                <c:ptCount val="1"/>
                <c:pt idx="0">
                  <c:v>Zelo dober</c:v>
                </c:pt>
              </c:strCache>
            </c:strRef>
          </c:tx>
          <c:spPr>
            <a:solidFill>
              <a:schemeClr val="tx2"/>
            </a:solidFill>
          </c:spPr>
          <c:dLbls>
            <c:txPr>
              <a:bodyPr/>
              <a:lstStyle/>
              <a:p>
                <a:pPr>
                  <a:defRPr sz="1200">
                    <a:solidFill>
                      <a:schemeClr val="bg1"/>
                    </a:solidFill>
                  </a:defRPr>
                </a:pPr>
                <a:endParaRPr lang="sl-SI"/>
              </a:p>
            </c:txPr>
            <c:showVal val="1"/>
          </c:dLbls>
          <c:cat>
            <c:strRef>
              <c:f>Sheet1!$A$2:$A$34</c:f>
              <c:strCache>
                <c:ptCount val="33"/>
                <c:pt idx="0">
                  <c:v>IE</c:v>
                </c:pt>
                <c:pt idx="1">
                  <c:v>DK</c:v>
                </c:pt>
                <c:pt idx="2">
                  <c:v>UK</c:v>
                </c:pt>
                <c:pt idx="3">
                  <c:v>EL</c:v>
                </c:pt>
                <c:pt idx="4">
                  <c:v>BE</c:v>
                </c:pt>
                <c:pt idx="5">
                  <c:v>MT</c:v>
                </c:pt>
                <c:pt idx="6">
                  <c:v>CH</c:v>
                </c:pt>
                <c:pt idx="7">
                  <c:v>IS</c:v>
                </c:pt>
                <c:pt idx="8">
                  <c:v>NO</c:v>
                </c:pt>
                <c:pt idx="9">
                  <c:v>CY</c:v>
                </c:pt>
                <c:pt idx="10">
                  <c:v>EE</c:v>
                </c:pt>
                <c:pt idx="11">
                  <c:v>FR</c:v>
                </c:pt>
                <c:pt idx="12">
                  <c:v>AT</c:v>
                </c:pt>
                <c:pt idx="13">
                  <c:v>ALL</c:v>
                </c:pt>
                <c:pt idx="14">
                  <c:v>EU27</c:v>
                </c:pt>
                <c:pt idx="15">
                  <c:v>CZ</c:v>
                </c:pt>
                <c:pt idx="16">
                  <c:v>RO</c:v>
                </c:pt>
                <c:pt idx="17">
                  <c:v>NL</c:v>
                </c:pt>
                <c:pt idx="18">
                  <c:v>LV</c:v>
                </c:pt>
                <c:pt idx="19">
                  <c:v>SK</c:v>
                </c:pt>
                <c:pt idx="20">
                  <c:v>LI</c:v>
                </c:pt>
                <c:pt idx="21">
                  <c:v>IT</c:v>
                </c:pt>
                <c:pt idx="22">
                  <c:v>SE</c:v>
                </c:pt>
                <c:pt idx="23">
                  <c:v>DE</c:v>
                </c:pt>
                <c:pt idx="24">
                  <c:v>PL</c:v>
                </c:pt>
                <c:pt idx="25">
                  <c:v>HU</c:v>
                </c:pt>
                <c:pt idx="26">
                  <c:v>PT</c:v>
                </c:pt>
                <c:pt idx="27">
                  <c:v>FI</c:v>
                </c:pt>
                <c:pt idx="28">
                  <c:v>LU</c:v>
                </c:pt>
                <c:pt idx="29">
                  <c:v>LT</c:v>
                </c:pt>
                <c:pt idx="30">
                  <c:v>SI</c:v>
                </c:pt>
                <c:pt idx="31">
                  <c:v>BG</c:v>
                </c:pt>
                <c:pt idx="32">
                  <c:v>ES</c:v>
                </c:pt>
              </c:strCache>
            </c:strRef>
          </c:cat>
          <c:val>
            <c:numRef>
              <c:f>Sheet1!$B$2:$B$34</c:f>
              <c:numCache>
                <c:formatCode>_-* #,##0_-;\-* #,##0_-;_-* "-"??_-;_-@_-</c:formatCode>
                <c:ptCount val="33"/>
                <c:pt idx="0">
                  <c:v>28</c:v>
                </c:pt>
                <c:pt idx="1">
                  <c:v>25</c:v>
                </c:pt>
                <c:pt idx="2">
                  <c:v>24</c:v>
                </c:pt>
                <c:pt idx="3">
                  <c:v>19</c:v>
                </c:pt>
                <c:pt idx="4">
                  <c:v>18</c:v>
                </c:pt>
                <c:pt idx="5">
                  <c:v>18</c:v>
                </c:pt>
                <c:pt idx="6">
                  <c:v>17</c:v>
                </c:pt>
                <c:pt idx="7">
                  <c:v>16</c:v>
                </c:pt>
                <c:pt idx="8">
                  <c:v>15</c:v>
                </c:pt>
                <c:pt idx="9">
                  <c:v>15</c:v>
                </c:pt>
                <c:pt idx="10">
                  <c:v>14</c:v>
                </c:pt>
                <c:pt idx="11">
                  <c:v>14</c:v>
                </c:pt>
                <c:pt idx="12">
                  <c:v>14</c:v>
                </c:pt>
                <c:pt idx="13">
                  <c:v>13</c:v>
                </c:pt>
                <c:pt idx="14">
                  <c:v>13</c:v>
                </c:pt>
                <c:pt idx="15">
                  <c:v>13</c:v>
                </c:pt>
                <c:pt idx="16">
                  <c:v>13</c:v>
                </c:pt>
                <c:pt idx="17">
                  <c:v>12</c:v>
                </c:pt>
                <c:pt idx="18">
                  <c:v>12</c:v>
                </c:pt>
                <c:pt idx="19">
                  <c:v>11</c:v>
                </c:pt>
                <c:pt idx="20">
                  <c:v>11</c:v>
                </c:pt>
                <c:pt idx="21">
                  <c:v>11</c:v>
                </c:pt>
                <c:pt idx="22">
                  <c:v>11</c:v>
                </c:pt>
                <c:pt idx="23">
                  <c:v>11</c:v>
                </c:pt>
                <c:pt idx="24">
                  <c:v>10</c:v>
                </c:pt>
                <c:pt idx="25">
                  <c:v>10</c:v>
                </c:pt>
                <c:pt idx="26">
                  <c:v>10</c:v>
                </c:pt>
                <c:pt idx="27">
                  <c:v>9</c:v>
                </c:pt>
                <c:pt idx="28">
                  <c:v>9</c:v>
                </c:pt>
                <c:pt idx="29">
                  <c:v>9</c:v>
                </c:pt>
                <c:pt idx="30">
                  <c:v>9</c:v>
                </c:pt>
                <c:pt idx="31">
                  <c:v>9</c:v>
                </c:pt>
                <c:pt idx="32">
                  <c:v>5</c:v>
                </c:pt>
              </c:numCache>
            </c:numRef>
          </c:val>
        </c:ser>
        <c:ser>
          <c:idx val="1"/>
          <c:order val="1"/>
          <c:tx>
            <c:strRef>
              <c:f>Sheet1!$C$1</c:f>
              <c:strCache>
                <c:ptCount val="1"/>
                <c:pt idx="0">
                  <c:v>Dokaj dober</c:v>
                </c:pt>
              </c:strCache>
            </c:strRef>
          </c:tx>
          <c:spPr>
            <a:solidFill>
              <a:schemeClr val="accent5"/>
            </a:solidFill>
          </c:spPr>
          <c:dLbls>
            <c:txPr>
              <a:bodyPr/>
              <a:lstStyle/>
              <a:p>
                <a:pPr>
                  <a:defRPr sz="1200">
                    <a:solidFill>
                      <a:schemeClr val="bg1"/>
                    </a:solidFill>
                  </a:defRPr>
                </a:pPr>
                <a:endParaRPr lang="sl-SI"/>
              </a:p>
            </c:txPr>
            <c:showVal val="1"/>
          </c:dLbls>
          <c:cat>
            <c:strRef>
              <c:f>Sheet1!$A$2:$A$34</c:f>
              <c:strCache>
                <c:ptCount val="33"/>
                <c:pt idx="0">
                  <c:v>IE</c:v>
                </c:pt>
                <c:pt idx="1">
                  <c:v>DK</c:v>
                </c:pt>
                <c:pt idx="2">
                  <c:v>UK</c:v>
                </c:pt>
                <c:pt idx="3">
                  <c:v>EL</c:v>
                </c:pt>
                <c:pt idx="4">
                  <c:v>BE</c:v>
                </c:pt>
                <c:pt idx="5">
                  <c:v>MT</c:v>
                </c:pt>
                <c:pt idx="6">
                  <c:v>CH</c:v>
                </c:pt>
                <c:pt idx="7">
                  <c:v>IS</c:v>
                </c:pt>
                <c:pt idx="8">
                  <c:v>NO</c:v>
                </c:pt>
                <c:pt idx="9">
                  <c:v>CY</c:v>
                </c:pt>
                <c:pt idx="10">
                  <c:v>EE</c:v>
                </c:pt>
                <c:pt idx="11">
                  <c:v>FR</c:v>
                </c:pt>
                <c:pt idx="12">
                  <c:v>AT</c:v>
                </c:pt>
                <c:pt idx="13">
                  <c:v>ALL</c:v>
                </c:pt>
                <c:pt idx="14">
                  <c:v>EU27</c:v>
                </c:pt>
                <c:pt idx="15">
                  <c:v>CZ</c:v>
                </c:pt>
                <c:pt idx="16">
                  <c:v>RO</c:v>
                </c:pt>
                <c:pt idx="17">
                  <c:v>NL</c:v>
                </c:pt>
                <c:pt idx="18">
                  <c:v>LV</c:v>
                </c:pt>
                <c:pt idx="19">
                  <c:v>SK</c:v>
                </c:pt>
                <c:pt idx="20">
                  <c:v>LI</c:v>
                </c:pt>
                <c:pt idx="21">
                  <c:v>IT</c:v>
                </c:pt>
                <c:pt idx="22">
                  <c:v>SE</c:v>
                </c:pt>
                <c:pt idx="23">
                  <c:v>DE</c:v>
                </c:pt>
                <c:pt idx="24">
                  <c:v>PL</c:v>
                </c:pt>
                <c:pt idx="25">
                  <c:v>HU</c:v>
                </c:pt>
                <c:pt idx="26">
                  <c:v>PT</c:v>
                </c:pt>
                <c:pt idx="27">
                  <c:v>FI</c:v>
                </c:pt>
                <c:pt idx="28">
                  <c:v>LU</c:v>
                </c:pt>
                <c:pt idx="29">
                  <c:v>LT</c:v>
                </c:pt>
                <c:pt idx="30">
                  <c:v>SI</c:v>
                </c:pt>
                <c:pt idx="31">
                  <c:v>BG</c:v>
                </c:pt>
                <c:pt idx="32">
                  <c:v>ES</c:v>
                </c:pt>
              </c:strCache>
            </c:strRef>
          </c:cat>
          <c:val>
            <c:numRef>
              <c:f>Sheet1!$C$2:$C$34</c:f>
              <c:numCache>
                <c:formatCode>General</c:formatCode>
                <c:ptCount val="33"/>
                <c:pt idx="0">
                  <c:v>38</c:v>
                </c:pt>
                <c:pt idx="1">
                  <c:v>44</c:v>
                </c:pt>
                <c:pt idx="2">
                  <c:v>41</c:v>
                </c:pt>
                <c:pt idx="3">
                  <c:v>36</c:v>
                </c:pt>
                <c:pt idx="4">
                  <c:v>48</c:v>
                </c:pt>
                <c:pt idx="5">
                  <c:v>42</c:v>
                </c:pt>
                <c:pt idx="6">
                  <c:v>47</c:v>
                </c:pt>
                <c:pt idx="7">
                  <c:v>35</c:v>
                </c:pt>
                <c:pt idx="8">
                  <c:v>57</c:v>
                </c:pt>
                <c:pt idx="9">
                  <c:v>36</c:v>
                </c:pt>
                <c:pt idx="10">
                  <c:v>50</c:v>
                </c:pt>
                <c:pt idx="11">
                  <c:v>42</c:v>
                </c:pt>
                <c:pt idx="12">
                  <c:v>33</c:v>
                </c:pt>
                <c:pt idx="13">
                  <c:v>41</c:v>
                </c:pt>
                <c:pt idx="14">
                  <c:v>40</c:v>
                </c:pt>
                <c:pt idx="15">
                  <c:v>38</c:v>
                </c:pt>
                <c:pt idx="16">
                  <c:v>36</c:v>
                </c:pt>
                <c:pt idx="17">
                  <c:v>52</c:v>
                </c:pt>
                <c:pt idx="18">
                  <c:v>30</c:v>
                </c:pt>
                <c:pt idx="19">
                  <c:v>55</c:v>
                </c:pt>
                <c:pt idx="20">
                  <c:v>54</c:v>
                </c:pt>
                <c:pt idx="21">
                  <c:v>49</c:v>
                </c:pt>
                <c:pt idx="22">
                  <c:v>38</c:v>
                </c:pt>
                <c:pt idx="23">
                  <c:v>37</c:v>
                </c:pt>
                <c:pt idx="24">
                  <c:v>44</c:v>
                </c:pt>
                <c:pt idx="25">
                  <c:v>33</c:v>
                </c:pt>
                <c:pt idx="26">
                  <c:v>53</c:v>
                </c:pt>
                <c:pt idx="27">
                  <c:v>50</c:v>
                </c:pt>
                <c:pt idx="28">
                  <c:v>48</c:v>
                </c:pt>
                <c:pt idx="29">
                  <c:v>37</c:v>
                </c:pt>
                <c:pt idx="30">
                  <c:v>35</c:v>
                </c:pt>
                <c:pt idx="31">
                  <c:v>32</c:v>
                </c:pt>
                <c:pt idx="32">
                  <c:v>24</c:v>
                </c:pt>
              </c:numCache>
            </c:numRef>
          </c:val>
        </c:ser>
        <c:ser>
          <c:idx val="2"/>
          <c:order val="2"/>
          <c:tx>
            <c:strRef>
              <c:f>Sheet1!$D$1</c:f>
              <c:strCache>
                <c:ptCount val="1"/>
                <c:pt idx="0">
                  <c:v>Ni preveč dober</c:v>
                </c:pt>
              </c:strCache>
            </c:strRef>
          </c:tx>
          <c:spPr>
            <a:solidFill>
              <a:schemeClr val="accent3"/>
            </a:solidFill>
          </c:spPr>
          <c:dLbls>
            <c:txPr>
              <a:bodyPr/>
              <a:lstStyle/>
              <a:p>
                <a:pPr>
                  <a:defRPr sz="1200"/>
                </a:pPr>
                <a:endParaRPr lang="sl-SI"/>
              </a:p>
            </c:txPr>
            <c:dLblPos val="ctr"/>
            <c:showVal val="1"/>
          </c:dLbls>
          <c:cat>
            <c:strRef>
              <c:f>Sheet1!$A$2:$A$34</c:f>
              <c:strCache>
                <c:ptCount val="33"/>
                <c:pt idx="0">
                  <c:v>IE</c:v>
                </c:pt>
                <c:pt idx="1">
                  <c:v>DK</c:v>
                </c:pt>
                <c:pt idx="2">
                  <c:v>UK</c:v>
                </c:pt>
                <c:pt idx="3">
                  <c:v>EL</c:v>
                </c:pt>
                <c:pt idx="4">
                  <c:v>BE</c:v>
                </c:pt>
                <c:pt idx="5">
                  <c:v>MT</c:v>
                </c:pt>
                <c:pt idx="6">
                  <c:v>CH</c:v>
                </c:pt>
                <c:pt idx="7">
                  <c:v>IS</c:v>
                </c:pt>
                <c:pt idx="8">
                  <c:v>NO</c:v>
                </c:pt>
                <c:pt idx="9">
                  <c:v>CY</c:v>
                </c:pt>
                <c:pt idx="10">
                  <c:v>EE</c:v>
                </c:pt>
                <c:pt idx="11">
                  <c:v>FR</c:v>
                </c:pt>
                <c:pt idx="12">
                  <c:v>AT</c:v>
                </c:pt>
                <c:pt idx="13">
                  <c:v>ALL</c:v>
                </c:pt>
                <c:pt idx="14">
                  <c:v>EU27</c:v>
                </c:pt>
                <c:pt idx="15">
                  <c:v>CZ</c:v>
                </c:pt>
                <c:pt idx="16">
                  <c:v>RO</c:v>
                </c:pt>
                <c:pt idx="17">
                  <c:v>NL</c:v>
                </c:pt>
                <c:pt idx="18">
                  <c:v>LV</c:v>
                </c:pt>
                <c:pt idx="19">
                  <c:v>SK</c:v>
                </c:pt>
                <c:pt idx="20">
                  <c:v>LI</c:v>
                </c:pt>
                <c:pt idx="21">
                  <c:v>IT</c:v>
                </c:pt>
                <c:pt idx="22">
                  <c:v>SE</c:v>
                </c:pt>
                <c:pt idx="23">
                  <c:v>DE</c:v>
                </c:pt>
                <c:pt idx="24">
                  <c:v>PL</c:v>
                </c:pt>
                <c:pt idx="25">
                  <c:v>HU</c:v>
                </c:pt>
                <c:pt idx="26">
                  <c:v>PT</c:v>
                </c:pt>
                <c:pt idx="27">
                  <c:v>FI</c:v>
                </c:pt>
                <c:pt idx="28">
                  <c:v>LU</c:v>
                </c:pt>
                <c:pt idx="29">
                  <c:v>LT</c:v>
                </c:pt>
                <c:pt idx="30">
                  <c:v>SI</c:v>
                </c:pt>
                <c:pt idx="31">
                  <c:v>BG</c:v>
                </c:pt>
                <c:pt idx="32">
                  <c:v>ES</c:v>
                </c:pt>
              </c:strCache>
            </c:strRef>
          </c:cat>
          <c:val>
            <c:numRef>
              <c:f>Sheet1!$D$2:$D$34</c:f>
              <c:numCache>
                <c:formatCode>General</c:formatCode>
                <c:ptCount val="33"/>
                <c:pt idx="0">
                  <c:v>20</c:v>
                </c:pt>
                <c:pt idx="1">
                  <c:v>15</c:v>
                </c:pt>
                <c:pt idx="2">
                  <c:v>21</c:v>
                </c:pt>
                <c:pt idx="3">
                  <c:v>18</c:v>
                </c:pt>
                <c:pt idx="4">
                  <c:v>16</c:v>
                </c:pt>
                <c:pt idx="5">
                  <c:v>25</c:v>
                </c:pt>
                <c:pt idx="6">
                  <c:v>25</c:v>
                </c:pt>
                <c:pt idx="7">
                  <c:v>22</c:v>
                </c:pt>
                <c:pt idx="8">
                  <c:v>21</c:v>
                </c:pt>
                <c:pt idx="9">
                  <c:v>27</c:v>
                </c:pt>
                <c:pt idx="10">
                  <c:v>21</c:v>
                </c:pt>
                <c:pt idx="11">
                  <c:v>24</c:v>
                </c:pt>
                <c:pt idx="12">
                  <c:v>36</c:v>
                </c:pt>
                <c:pt idx="13">
                  <c:v>26</c:v>
                </c:pt>
                <c:pt idx="14">
                  <c:v>26</c:v>
                </c:pt>
                <c:pt idx="15">
                  <c:v>29</c:v>
                </c:pt>
                <c:pt idx="16">
                  <c:v>26</c:v>
                </c:pt>
                <c:pt idx="17">
                  <c:v>28</c:v>
                </c:pt>
                <c:pt idx="18">
                  <c:v>21</c:v>
                </c:pt>
                <c:pt idx="19">
                  <c:v>24</c:v>
                </c:pt>
                <c:pt idx="20">
                  <c:v>28</c:v>
                </c:pt>
                <c:pt idx="21">
                  <c:v>20</c:v>
                </c:pt>
                <c:pt idx="22">
                  <c:v>31</c:v>
                </c:pt>
                <c:pt idx="23">
                  <c:v>35</c:v>
                </c:pt>
                <c:pt idx="24">
                  <c:v>26</c:v>
                </c:pt>
                <c:pt idx="25">
                  <c:v>35</c:v>
                </c:pt>
                <c:pt idx="26">
                  <c:v>18</c:v>
                </c:pt>
                <c:pt idx="27">
                  <c:v>29</c:v>
                </c:pt>
                <c:pt idx="28">
                  <c:v>26</c:v>
                </c:pt>
                <c:pt idx="29">
                  <c:v>27</c:v>
                </c:pt>
                <c:pt idx="30">
                  <c:v>24</c:v>
                </c:pt>
                <c:pt idx="31">
                  <c:v>24</c:v>
                </c:pt>
                <c:pt idx="32">
                  <c:v>29</c:v>
                </c:pt>
              </c:numCache>
            </c:numRef>
          </c:val>
        </c:ser>
        <c:ser>
          <c:idx val="3"/>
          <c:order val="3"/>
          <c:tx>
            <c:strRef>
              <c:f>Sheet1!$E$1</c:f>
              <c:strCache>
                <c:ptCount val="1"/>
                <c:pt idx="0">
                  <c:v>Sploh ni dober</c:v>
                </c:pt>
              </c:strCache>
            </c:strRef>
          </c:tx>
          <c:spPr>
            <a:solidFill>
              <a:schemeClr val="accent2"/>
            </a:solidFill>
          </c:spPr>
          <c:dLbls>
            <c:txPr>
              <a:bodyPr/>
              <a:lstStyle/>
              <a:p>
                <a:pPr>
                  <a:defRPr sz="1200">
                    <a:solidFill>
                      <a:schemeClr val="bg1"/>
                    </a:solidFill>
                  </a:defRPr>
                </a:pPr>
                <a:endParaRPr lang="sl-SI"/>
              </a:p>
            </c:txPr>
            <c:showVal val="1"/>
          </c:dLbls>
          <c:cat>
            <c:strRef>
              <c:f>Sheet1!$A$2:$A$34</c:f>
              <c:strCache>
                <c:ptCount val="33"/>
                <c:pt idx="0">
                  <c:v>IE</c:v>
                </c:pt>
                <c:pt idx="1">
                  <c:v>DK</c:v>
                </c:pt>
                <c:pt idx="2">
                  <c:v>UK</c:v>
                </c:pt>
                <c:pt idx="3">
                  <c:v>EL</c:v>
                </c:pt>
                <c:pt idx="4">
                  <c:v>BE</c:v>
                </c:pt>
                <c:pt idx="5">
                  <c:v>MT</c:v>
                </c:pt>
                <c:pt idx="6">
                  <c:v>CH</c:v>
                </c:pt>
                <c:pt idx="7">
                  <c:v>IS</c:v>
                </c:pt>
                <c:pt idx="8">
                  <c:v>NO</c:v>
                </c:pt>
                <c:pt idx="9">
                  <c:v>CY</c:v>
                </c:pt>
                <c:pt idx="10">
                  <c:v>EE</c:v>
                </c:pt>
                <c:pt idx="11">
                  <c:v>FR</c:v>
                </c:pt>
                <c:pt idx="12">
                  <c:v>AT</c:v>
                </c:pt>
                <c:pt idx="13">
                  <c:v>ALL</c:v>
                </c:pt>
                <c:pt idx="14">
                  <c:v>EU27</c:v>
                </c:pt>
                <c:pt idx="15">
                  <c:v>CZ</c:v>
                </c:pt>
                <c:pt idx="16">
                  <c:v>RO</c:v>
                </c:pt>
                <c:pt idx="17">
                  <c:v>NL</c:v>
                </c:pt>
                <c:pt idx="18">
                  <c:v>LV</c:v>
                </c:pt>
                <c:pt idx="19">
                  <c:v>SK</c:v>
                </c:pt>
                <c:pt idx="20">
                  <c:v>LI</c:v>
                </c:pt>
                <c:pt idx="21">
                  <c:v>IT</c:v>
                </c:pt>
                <c:pt idx="22">
                  <c:v>SE</c:v>
                </c:pt>
                <c:pt idx="23">
                  <c:v>DE</c:v>
                </c:pt>
                <c:pt idx="24">
                  <c:v>PL</c:v>
                </c:pt>
                <c:pt idx="25">
                  <c:v>HU</c:v>
                </c:pt>
                <c:pt idx="26">
                  <c:v>PT</c:v>
                </c:pt>
                <c:pt idx="27">
                  <c:v>FI</c:v>
                </c:pt>
                <c:pt idx="28">
                  <c:v>LU</c:v>
                </c:pt>
                <c:pt idx="29">
                  <c:v>LT</c:v>
                </c:pt>
                <c:pt idx="30">
                  <c:v>SI</c:v>
                </c:pt>
                <c:pt idx="31">
                  <c:v>BG</c:v>
                </c:pt>
                <c:pt idx="32">
                  <c:v>ES</c:v>
                </c:pt>
              </c:strCache>
            </c:strRef>
          </c:cat>
          <c:val>
            <c:numRef>
              <c:f>Sheet1!$E$2:$E$34</c:f>
              <c:numCache>
                <c:formatCode>_-* #,##0_-;\-* #,##0_-;_-* "-"??_-;_-@_-</c:formatCode>
                <c:ptCount val="33"/>
                <c:pt idx="0">
                  <c:v>14</c:v>
                </c:pt>
                <c:pt idx="1">
                  <c:v>7</c:v>
                </c:pt>
                <c:pt idx="2">
                  <c:v>8</c:v>
                </c:pt>
                <c:pt idx="3">
                  <c:v>24</c:v>
                </c:pt>
                <c:pt idx="4">
                  <c:v>14</c:v>
                </c:pt>
                <c:pt idx="5">
                  <c:v>11</c:v>
                </c:pt>
                <c:pt idx="6" formatCode="General">
                  <c:v>8</c:v>
                </c:pt>
                <c:pt idx="7">
                  <c:v>16</c:v>
                </c:pt>
                <c:pt idx="8">
                  <c:v>4</c:v>
                </c:pt>
                <c:pt idx="9">
                  <c:v>19</c:v>
                </c:pt>
                <c:pt idx="10">
                  <c:v>8</c:v>
                </c:pt>
                <c:pt idx="11">
                  <c:v>18</c:v>
                </c:pt>
                <c:pt idx="12">
                  <c:v>12</c:v>
                </c:pt>
                <c:pt idx="13">
                  <c:v>15</c:v>
                </c:pt>
                <c:pt idx="14">
                  <c:v>15</c:v>
                </c:pt>
                <c:pt idx="15">
                  <c:v>16</c:v>
                </c:pt>
                <c:pt idx="16">
                  <c:v>17</c:v>
                </c:pt>
                <c:pt idx="17">
                  <c:v>5</c:v>
                </c:pt>
                <c:pt idx="18">
                  <c:v>32</c:v>
                </c:pt>
                <c:pt idx="19">
                  <c:v>7</c:v>
                </c:pt>
                <c:pt idx="20">
                  <c:v>4</c:v>
                </c:pt>
                <c:pt idx="21">
                  <c:v>14</c:v>
                </c:pt>
                <c:pt idx="22">
                  <c:v>14</c:v>
                </c:pt>
                <c:pt idx="23">
                  <c:v>12</c:v>
                </c:pt>
                <c:pt idx="24">
                  <c:v>16</c:v>
                </c:pt>
                <c:pt idx="25">
                  <c:v>20</c:v>
                </c:pt>
                <c:pt idx="26">
                  <c:v>17</c:v>
                </c:pt>
                <c:pt idx="27">
                  <c:v>6</c:v>
                </c:pt>
                <c:pt idx="28">
                  <c:v>13</c:v>
                </c:pt>
                <c:pt idx="29">
                  <c:v>14</c:v>
                </c:pt>
                <c:pt idx="30">
                  <c:v>26</c:v>
                </c:pt>
                <c:pt idx="31">
                  <c:v>25</c:v>
                </c:pt>
                <c:pt idx="32">
                  <c:v>27</c:v>
                </c:pt>
              </c:numCache>
            </c:numRef>
          </c:val>
        </c:ser>
        <c:gapWidth val="20"/>
        <c:overlap val="100"/>
        <c:axId val="117266688"/>
        <c:axId val="117276672"/>
      </c:barChart>
      <c:catAx>
        <c:axId val="117266688"/>
        <c:scaling>
          <c:orientation val="minMax"/>
        </c:scaling>
        <c:axPos val="b"/>
        <c:tickLblPos val="nextTo"/>
        <c:spPr>
          <a:ln>
            <a:noFill/>
          </a:ln>
        </c:spPr>
        <c:txPr>
          <a:bodyPr/>
          <a:lstStyle/>
          <a:p>
            <a:pPr>
              <a:defRPr sz="1200"/>
            </a:pPr>
            <a:endParaRPr lang="sl-SI"/>
          </a:p>
        </c:txPr>
        <c:crossAx val="117276672"/>
        <c:crosses val="autoZero"/>
        <c:auto val="1"/>
        <c:lblAlgn val="ctr"/>
        <c:lblOffset val="100"/>
      </c:catAx>
      <c:valAx>
        <c:axId val="117276672"/>
        <c:scaling>
          <c:orientation val="minMax"/>
          <c:max val="100"/>
          <c:min val="0"/>
        </c:scaling>
        <c:axPos val="l"/>
        <c:numFmt formatCode="_-* #,##0_-;\-* #,##0_-;_-* &quot;-&quot;??_-;_-@_-" sourceLinked="1"/>
        <c:tickLblPos val="none"/>
        <c:spPr>
          <a:ln>
            <a:noFill/>
          </a:ln>
        </c:spPr>
        <c:crossAx val="117266688"/>
        <c:crosses val="autoZero"/>
        <c:crossBetween val="between"/>
      </c:valAx>
    </c:plotArea>
    <c:legend>
      <c:legendPos val="t"/>
      <c:layout>
        <c:manualLayout>
          <c:xMode val="edge"/>
          <c:yMode val="edge"/>
          <c:x val="4.4608486439195934E-4"/>
          <c:y val="0"/>
          <c:w val="0.88625721784776856"/>
          <c:h val="6.8583698193721523E-2"/>
        </c:manualLayout>
      </c:layout>
      <c:txPr>
        <a:bodyPr/>
        <a:lstStyle/>
        <a:p>
          <a:pPr>
            <a:defRPr sz="1200"/>
          </a:pPr>
          <a:endParaRPr lang="sl-SI"/>
        </a:p>
      </c:txPr>
    </c:legend>
    <c:plotVisOnly val="1"/>
    <c:dispBlanksAs val="gap"/>
  </c:chart>
  <c:txPr>
    <a:bodyPr/>
    <a:lstStyle/>
    <a:p>
      <a:pPr>
        <a:defRPr sz="1600">
          <a:latin typeface="Arial" pitchFamily="34" charset="0"/>
          <a:cs typeface="Arial" pitchFamily="34" charset="0"/>
        </a:defRPr>
      </a:pPr>
      <a:endParaRPr lang="sl-SI"/>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sl-SI"/>
  <c:chart>
    <c:title>
      <c:tx>
        <c:rich>
          <a:bodyPr/>
          <a:lstStyle/>
          <a:p>
            <a:pPr>
              <a:defRPr sz="1450">
                <a:solidFill>
                  <a:srgbClr val="FFFFFF"/>
                </a:solidFill>
              </a:defRPr>
            </a:pPr>
            <a:r>
              <a:rPr lang="en-GB" sz="1450">
                <a:solidFill>
                  <a:srgbClr val="FFFFFF"/>
                </a:solidFill>
              </a:rPr>
              <a:t>Ipsos Ribbon Rules</a:t>
            </a:r>
          </a:p>
        </c:rich>
      </c:tx>
    </c:title>
    <c:plotArea>
      <c:layout/>
      <c:pieChart>
        <c:varyColors val="1"/>
        <c:ser>
          <c:idx val="0"/>
          <c:order val="0"/>
          <c:val>
            <c:numRef>
              <c:f>'Chart Rules'!$A$1</c:f>
              <c:numCache>
                <c:formatCode>General</c:formatCode>
                <c:ptCount val="1"/>
                <c:pt idx="0">
                  <c:v>0</c:v>
                </c:pt>
              </c:numCache>
            </c:numRef>
          </c:val>
        </c:ser>
        <c:firstSliceAng val="0"/>
      </c:pieChart>
    </c:plotArea>
    <c:legend>
      <c:legendPos val="r"/>
      <c:txPr>
        <a:bodyPr/>
        <a:lstStyle/>
        <a:p>
          <a:pPr rtl="0">
            <a:defRPr/>
          </a:pPr>
          <a:endParaRPr lang="sl-SI"/>
        </a:p>
      </c:txPr>
    </c:legend>
    <c:plotVisOnly val="1"/>
    <c:dispBlanksAs val="zero"/>
  </c:chart>
  <c:spPr>
    <a:solidFill>
      <a:srgbClr val="000000"/>
    </a:solidFill>
  </c:spPr>
  <c:txPr>
    <a:bodyPr/>
    <a:lstStyle/>
    <a:p>
      <a:pPr>
        <a:defRPr sz="1800"/>
      </a:pPr>
      <a:endParaRPr lang="sl-SI"/>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sl-SI"/>
  <c:chart>
    <c:autoTitleDeleted val="1"/>
    <c:plotArea>
      <c:layout>
        <c:manualLayout>
          <c:layoutTarget val="inner"/>
          <c:xMode val="edge"/>
          <c:yMode val="edge"/>
          <c:x val="1.5277777777777781E-2"/>
          <c:y val="0.27785474081366024"/>
          <c:w val="0.96944444444445665"/>
          <c:h val="0.60817831364832808"/>
        </c:manualLayout>
      </c:layout>
      <c:barChart>
        <c:barDir val="col"/>
        <c:grouping val="stacked"/>
        <c:ser>
          <c:idx val="0"/>
          <c:order val="0"/>
          <c:tx>
            <c:strRef>
              <c:f>Sheet1!$B$1</c:f>
              <c:strCache>
                <c:ptCount val="1"/>
                <c:pt idx="0">
                  <c:v>Zelo verjetno</c:v>
                </c:pt>
              </c:strCache>
            </c:strRef>
          </c:tx>
          <c:spPr>
            <a:solidFill>
              <a:schemeClr val="tx2"/>
            </a:solidFill>
          </c:spPr>
          <c:dLbls>
            <c:txPr>
              <a:bodyPr/>
              <a:lstStyle/>
              <a:p>
                <a:pPr>
                  <a:defRPr sz="1100">
                    <a:solidFill>
                      <a:schemeClr val="bg1"/>
                    </a:solidFill>
                  </a:defRPr>
                </a:pPr>
                <a:endParaRPr lang="sl-SI"/>
              </a:p>
            </c:txPr>
            <c:showVal val="1"/>
          </c:dLbls>
          <c:cat>
            <c:strRef>
              <c:f>Sheet1!$A$2:$A$34</c:f>
              <c:strCache>
                <c:ptCount val="33"/>
                <c:pt idx="0">
                  <c:v>UK</c:v>
                </c:pt>
                <c:pt idx="1">
                  <c:v>CY</c:v>
                </c:pt>
                <c:pt idx="2">
                  <c:v>EL</c:v>
                </c:pt>
                <c:pt idx="3">
                  <c:v>IT</c:v>
                </c:pt>
                <c:pt idx="4">
                  <c:v>DE</c:v>
                </c:pt>
                <c:pt idx="5">
                  <c:v>DK</c:v>
                </c:pt>
                <c:pt idx="6">
                  <c:v>ALL</c:v>
                </c:pt>
                <c:pt idx="7">
                  <c:v>EU27</c:v>
                </c:pt>
                <c:pt idx="8">
                  <c:v>ES</c:v>
                </c:pt>
                <c:pt idx="9">
                  <c:v>BE</c:v>
                </c:pt>
                <c:pt idx="10">
                  <c:v>FR</c:v>
                </c:pt>
                <c:pt idx="11">
                  <c:v>PT</c:v>
                </c:pt>
                <c:pt idx="12">
                  <c:v>NO</c:v>
                </c:pt>
                <c:pt idx="13">
                  <c:v>IE</c:v>
                </c:pt>
                <c:pt idx="14">
                  <c:v>SE</c:v>
                </c:pt>
                <c:pt idx="15">
                  <c:v>AT</c:v>
                </c:pt>
                <c:pt idx="16">
                  <c:v>PL</c:v>
                </c:pt>
                <c:pt idx="17">
                  <c:v>CH</c:v>
                </c:pt>
                <c:pt idx="18">
                  <c:v>NL</c:v>
                </c:pt>
                <c:pt idx="19">
                  <c:v>CZ</c:v>
                </c:pt>
                <c:pt idx="20">
                  <c:v>LU</c:v>
                </c:pt>
                <c:pt idx="21">
                  <c:v>MT</c:v>
                </c:pt>
                <c:pt idx="22">
                  <c:v>FI</c:v>
                </c:pt>
                <c:pt idx="23">
                  <c:v>HU</c:v>
                </c:pt>
                <c:pt idx="24">
                  <c:v>EE</c:v>
                </c:pt>
                <c:pt idx="25">
                  <c:v>IS</c:v>
                </c:pt>
                <c:pt idx="26">
                  <c:v>LI</c:v>
                </c:pt>
                <c:pt idx="27">
                  <c:v>LV</c:v>
                </c:pt>
                <c:pt idx="28">
                  <c:v>LT</c:v>
                </c:pt>
                <c:pt idx="29">
                  <c:v>BG</c:v>
                </c:pt>
                <c:pt idx="30">
                  <c:v>SI</c:v>
                </c:pt>
                <c:pt idx="31">
                  <c:v>SK</c:v>
                </c:pt>
                <c:pt idx="32">
                  <c:v>RO</c:v>
                </c:pt>
              </c:strCache>
            </c:strRef>
          </c:cat>
          <c:val>
            <c:numRef>
              <c:f>Sheet1!$B$2:$B$34</c:f>
              <c:numCache>
                <c:formatCode>0</c:formatCode>
                <c:ptCount val="33"/>
                <c:pt idx="0">
                  <c:v>42</c:v>
                </c:pt>
                <c:pt idx="1">
                  <c:v>41</c:v>
                </c:pt>
                <c:pt idx="2">
                  <c:v>40</c:v>
                </c:pt>
                <c:pt idx="3">
                  <c:v>32</c:v>
                </c:pt>
                <c:pt idx="4">
                  <c:v>31</c:v>
                </c:pt>
                <c:pt idx="5">
                  <c:v>27</c:v>
                </c:pt>
                <c:pt idx="6">
                  <c:v>26</c:v>
                </c:pt>
                <c:pt idx="7">
                  <c:v>26</c:v>
                </c:pt>
                <c:pt idx="8">
                  <c:v>24</c:v>
                </c:pt>
                <c:pt idx="9">
                  <c:v>23</c:v>
                </c:pt>
                <c:pt idx="10">
                  <c:v>23</c:v>
                </c:pt>
                <c:pt idx="11">
                  <c:v>23</c:v>
                </c:pt>
                <c:pt idx="12">
                  <c:v>22</c:v>
                </c:pt>
                <c:pt idx="13">
                  <c:v>22</c:v>
                </c:pt>
                <c:pt idx="14">
                  <c:v>19</c:v>
                </c:pt>
                <c:pt idx="15">
                  <c:v>19</c:v>
                </c:pt>
                <c:pt idx="16">
                  <c:v>19</c:v>
                </c:pt>
                <c:pt idx="17">
                  <c:v>17</c:v>
                </c:pt>
                <c:pt idx="18">
                  <c:v>16</c:v>
                </c:pt>
                <c:pt idx="19">
                  <c:v>16</c:v>
                </c:pt>
                <c:pt idx="20">
                  <c:v>15</c:v>
                </c:pt>
                <c:pt idx="21">
                  <c:v>15</c:v>
                </c:pt>
                <c:pt idx="22">
                  <c:v>14</c:v>
                </c:pt>
                <c:pt idx="23">
                  <c:v>13</c:v>
                </c:pt>
                <c:pt idx="24">
                  <c:v>13</c:v>
                </c:pt>
                <c:pt idx="25">
                  <c:v>12</c:v>
                </c:pt>
                <c:pt idx="26">
                  <c:v>12</c:v>
                </c:pt>
                <c:pt idx="27">
                  <c:v>12</c:v>
                </c:pt>
                <c:pt idx="28">
                  <c:v>12</c:v>
                </c:pt>
                <c:pt idx="29">
                  <c:v>12</c:v>
                </c:pt>
                <c:pt idx="30">
                  <c:v>12</c:v>
                </c:pt>
                <c:pt idx="31">
                  <c:v>9</c:v>
                </c:pt>
                <c:pt idx="32">
                  <c:v>9</c:v>
                </c:pt>
              </c:numCache>
            </c:numRef>
          </c:val>
        </c:ser>
        <c:ser>
          <c:idx val="1"/>
          <c:order val="1"/>
          <c:tx>
            <c:strRef>
              <c:f>Sheet1!$C$1</c:f>
              <c:strCache>
                <c:ptCount val="1"/>
                <c:pt idx="0">
                  <c:v>Dokaj verjetno</c:v>
                </c:pt>
              </c:strCache>
            </c:strRef>
          </c:tx>
          <c:spPr>
            <a:solidFill>
              <a:srgbClr val="DC2F82"/>
            </a:solidFill>
          </c:spPr>
          <c:dLbls>
            <c:txPr>
              <a:bodyPr/>
              <a:lstStyle/>
              <a:p>
                <a:pPr>
                  <a:defRPr sz="1100">
                    <a:solidFill>
                      <a:schemeClr val="bg1"/>
                    </a:solidFill>
                  </a:defRPr>
                </a:pPr>
                <a:endParaRPr lang="sl-SI"/>
              </a:p>
            </c:txPr>
            <c:showVal val="1"/>
          </c:dLbls>
          <c:cat>
            <c:strRef>
              <c:f>Sheet1!$A$2:$A$34</c:f>
              <c:strCache>
                <c:ptCount val="33"/>
                <c:pt idx="0">
                  <c:v>UK</c:v>
                </c:pt>
                <c:pt idx="1">
                  <c:v>CY</c:v>
                </c:pt>
                <c:pt idx="2">
                  <c:v>EL</c:v>
                </c:pt>
                <c:pt idx="3">
                  <c:v>IT</c:v>
                </c:pt>
                <c:pt idx="4">
                  <c:v>DE</c:v>
                </c:pt>
                <c:pt idx="5">
                  <c:v>DK</c:v>
                </c:pt>
                <c:pt idx="6">
                  <c:v>ALL</c:v>
                </c:pt>
                <c:pt idx="7">
                  <c:v>EU27</c:v>
                </c:pt>
                <c:pt idx="8">
                  <c:v>ES</c:v>
                </c:pt>
                <c:pt idx="9">
                  <c:v>BE</c:v>
                </c:pt>
                <c:pt idx="10">
                  <c:v>FR</c:v>
                </c:pt>
                <c:pt idx="11">
                  <c:v>PT</c:v>
                </c:pt>
                <c:pt idx="12">
                  <c:v>NO</c:v>
                </c:pt>
                <c:pt idx="13">
                  <c:v>IE</c:v>
                </c:pt>
                <c:pt idx="14">
                  <c:v>SE</c:v>
                </c:pt>
                <c:pt idx="15">
                  <c:v>AT</c:v>
                </c:pt>
                <c:pt idx="16">
                  <c:v>PL</c:v>
                </c:pt>
                <c:pt idx="17">
                  <c:v>CH</c:v>
                </c:pt>
                <c:pt idx="18">
                  <c:v>NL</c:v>
                </c:pt>
                <c:pt idx="19">
                  <c:v>CZ</c:v>
                </c:pt>
                <c:pt idx="20">
                  <c:v>LU</c:v>
                </c:pt>
                <c:pt idx="21">
                  <c:v>MT</c:v>
                </c:pt>
                <c:pt idx="22">
                  <c:v>FI</c:v>
                </c:pt>
                <c:pt idx="23">
                  <c:v>HU</c:v>
                </c:pt>
                <c:pt idx="24">
                  <c:v>EE</c:v>
                </c:pt>
                <c:pt idx="25">
                  <c:v>IS</c:v>
                </c:pt>
                <c:pt idx="26">
                  <c:v>LI</c:v>
                </c:pt>
                <c:pt idx="27">
                  <c:v>LV</c:v>
                </c:pt>
                <c:pt idx="28">
                  <c:v>LT</c:v>
                </c:pt>
                <c:pt idx="29">
                  <c:v>BG</c:v>
                </c:pt>
                <c:pt idx="30">
                  <c:v>SI</c:v>
                </c:pt>
                <c:pt idx="31">
                  <c:v>SK</c:v>
                </c:pt>
                <c:pt idx="32">
                  <c:v>RO</c:v>
                </c:pt>
              </c:strCache>
            </c:strRef>
          </c:cat>
          <c:val>
            <c:numRef>
              <c:f>Sheet1!$C$2:$C$34</c:f>
              <c:numCache>
                <c:formatCode>0</c:formatCode>
                <c:ptCount val="33"/>
                <c:pt idx="0">
                  <c:v>26</c:v>
                </c:pt>
                <c:pt idx="1">
                  <c:v>29</c:v>
                </c:pt>
                <c:pt idx="2">
                  <c:v>14</c:v>
                </c:pt>
                <c:pt idx="3">
                  <c:v>34</c:v>
                </c:pt>
                <c:pt idx="4">
                  <c:v>27</c:v>
                </c:pt>
                <c:pt idx="5">
                  <c:v>31</c:v>
                </c:pt>
                <c:pt idx="6">
                  <c:v>26</c:v>
                </c:pt>
                <c:pt idx="7">
                  <c:v>26</c:v>
                </c:pt>
                <c:pt idx="8">
                  <c:v>28</c:v>
                </c:pt>
                <c:pt idx="9">
                  <c:v>25</c:v>
                </c:pt>
                <c:pt idx="10">
                  <c:v>24</c:v>
                </c:pt>
                <c:pt idx="11">
                  <c:v>20</c:v>
                </c:pt>
                <c:pt idx="12">
                  <c:v>36</c:v>
                </c:pt>
                <c:pt idx="13">
                  <c:v>23</c:v>
                </c:pt>
                <c:pt idx="14">
                  <c:v>34</c:v>
                </c:pt>
                <c:pt idx="15">
                  <c:v>29</c:v>
                </c:pt>
                <c:pt idx="16">
                  <c:v>22</c:v>
                </c:pt>
                <c:pt idx="17">
                  <c:v>24</c:v>
                </c:pt>
                <c:pt idx="18">
                  <c:v>31</c:v>
                </c:pt>
                <c:pt idx="19">
                  <c:v>24</c:v>
                </c:pt>
                <c:pt idx="20">
                  <c:v>33</c:v>
                </c:pt>
                <c:pt idx="21">
                  <c:v>21</c:v>
                </c:pt>
                <c:pt idx="22">
                  <c:v>33</c:v>
                </c:pt>
                <c:pt idx="23">
                  <c:v>22</c:v>
                </c:pt>
                <c:pt idx="24">
                  <c:v>31</c:v>
                </c:pt>
                <c:pt idx="25">
                  <c:v>22</c:v>
                </c:pt>
                <c:pt idx="26">
                  <c:v>32</c:v>
                </c:pt>
                <c:pt idx="27">
                  <c:v>22</c:v>
                </c:pt>
                <c:pt idx="28">
                  <c:v>22</c:v>
                </c:pt>
                <c:pt idx="29">
                  <c:v>22</c:v>
                </c:pt>
                <c:pt idx="30">
                  <c:v>18</c:v>
                </c:pt>
                <c:pt idx="31">
                  <c:v>25</c:v>
                </c:pt>
                <c:pt idx="32">
                  <c:v>19</c:v>
                </c:pt>
              </c:numCache>
            </c:numRef>
          </c:val>
        </c:ser>
        <c:ser>
          <c:idx val="2"/>
          <c:order val="2"/>
          <c:tx>
            <c:strRef>
              <c:f>Sheet1!$D$1</c:f>
              <c:strCache>
                <c:ptCount val="1"/>
                <c:pt idx="0">
                  <c:v>Dokaj neverjetno</c:v>
                </c:pt>
              </c:strCache>
            </c:strRef>
          </c:tx>
          <c:spPr>
            <a:solidFill>
              <a:schemeClr val="accent3"/>
            </a:solidFill>
          </c:spPr>
          <c:dLbls>
            <c:numFmt formatCode="0" sourceLinked="0"/>
            <c:txPr>
              <a:bodyPr/>
              <a:lstStyle/>
              <a:p>
                <a:pPr>
                  <a:defRPr sz="1100">
                    <a:solidFill>
                      <a:schemeClr val="tx1"/>
                    </a:solidFill>
                  </a:defRPr>
                </a:pPr>
                <a:endParaRPr lang="sl-SI"/>
              </a:p>
            </c:txPr>
            <c:showVal val="1"/>
          </c:dLbls>
          <c:cat>
            <c:strRef>
              <c:f>Sheet1!$A$2:$A$34</c:f>
              <c:strCache>
                <c:ptCount val="33"/>
                <c:pt idx="0">
                  <c:v>UK</c:v>
                </c:pt>
                <c:pt idx="1">
                  <c:v>CY</c:v>
                </c:pt>
                <c:pt idx="2">
                  <c:v>EL</c:v>
                </c:pt>
                <c:pt idx="3">
                  <c:v>IT</c:v>
                </c:pt>
                <c:pt idx="4">
                  <c:v>DE</c:v>
                </c:pt>
                <c:pt idx="5">
                  <c:v>DK</c:v>
                </c:pt>
                <c:pt idx="6">
                  <c:v>ALL</c:v>
                </c:pt>
                <c:pt idx="7">
                  <c:v>EU27</c:v>
                </c:pt>
                <c:pt idx="8">
                  <c:v>ES</c:v>
                </c:pt>
                <c:pt idx="9">
                  <c:v>BE</c:v>
                </c:pt>
                <c:pt idx="10">
                  <c:v>FR</c:v>
                </c:pt>
                <c:pt idx="11">
                  <c:v>PT</c:v>
                </c:pt>
                <c:pt idx="12">
                  <c:v>NO</c:v>
                </c:pt>
                <c:pt idx="13">
                  <c:v>IE</c:v>
                </c:pt>
                <c:pt idx="14">
                  <c:v>SE</c:v>
                </c:pt>
                <c:pt idx="15">
                  <c:v>AT</c:v>
                </c:pt>
                <c:pt idx="16">
                  <c:v>PL</c:v>
                </c:pt>
                <c:pt idx="17">
                  <c:v>CH</c:v>
                </c:pt>
                <c:pt idx="18">
                  <c:v>NL</c:v>
                </c:pt>
                <c:pt idx="19">
                  <c:v>CZ</c:v>
                </c:pt>
                <c:pt idx="20">
                  <c:v>LU</c:v>
                </c:pt>
                <c:pt idx="21">
                  <c:v>MT</c:v>
                </c:pt>
                <c:pt idx="22">
                  <c:v>FI</c:v>
                </c:pt>
                <c:pt idx="23">
                  <c:v>HU</c:v>
                </c:pt>
                <c:pt idx="24">
                  <c:v>EE</c:v>
                </c:pt>
                <c:pt idx="25">
                  <c:v>IS</c:v>
                </c:pt>
                <c:pt idx="26">
                  <c:v>LI</c:v>
                </c:pt>
                <c:pt idx="27">
                  <c:v>LV</c:v>
                </c:pt>
                <c:pt idx="28">
                  <c:v>LT</c:v>
                </c:pt>
                <c:pt idx="29">
                  <c:v>BG</c:v>
                </c:pt>
                <c:pt idx="30">
                  <c:v>SI</c:v>
                </c:pt>
                <c:pt idx="31">
                  <c:v>SK</c:v>
                </c:pt>
                <c:pt idx="32">
                  <c:v>RO</c:v>
                </c:pt>
              </c:strCache>
            </c:strRef>
          </c:cat>
          <c:val>
            <c:numRef>
              <c:f>Sheet1!$D$2:$D$34</c:f>
              <c:numCache>
                <c:formatCode>0</c:formatCode>
                <c:ptCount val="33"/>
                <c:pt idx="0">
                  <c:v>13</c:v>
                </c:pt>
                <c:pt idx="1">
                  <c:v>15</c:v>
                </c:pt>
                <c:pt idx="2">
                  <c:v>19</c:v>
                </c:pt>
                <c:pt idx="3">
                  <c:v>15</c:v>
                </c:pt>
                <c:pt idx="4">
                  <c:v>20</c:v>
                </c:pt>
                <c:pt idx="5">
                  <c:v>21</c:v>
                </c:pt>
                <c:pt idx="6">
                  <c:v>22</c:v>
                </c:pt>
                <c:pt idx="7">
                  <c:v>21</c:v>
                </c:pt>
                <c:pt idx="8">
                  <c:v>29</c:v>
                </c:pt>
                <c:pt idx="9">
                  <c:v>21</c:v>
                </c:pt>
                <c:pt idx="10">
                  <c:v>17</c:v>
                </c:pt>
                <c:pt idx="11">
                  <c:v>34</c:v>
                </c:pt>
                <c:pt idx="12">
                  <c:v>22</c:v>
                </c:pt>
                <c:pt idx="13">
                  <c:v>17</c:v>
                </c:pt>
                <c:pt idx="14">
                  <c:v>26</c:v>
                </c:pt>
                <c:pt idx="15">
                  <c:v>28</c:v>
                </c:pt>
                <c:pt idx="16">
                  <c:v>30</c:v>
                </c:pt>
                <c:pt idx="17">
                  <c:v>31</c:v>
                </c:pt>
                <c:pt idx="18">
                  <c:v>28</c:v>
                </c:pt>
                <c:pt idx="19">
                  <c:v>26</c:v>
                </c:pt>
                <c:pt idx="20">
                  <c:v>27</c:v>
                </c:pt>
                <c:pt idx="21">
                  <c:v>25</c:v>
                </c:pt>
                <c:pt idx="22">
                  <c:v>27</c:v>
                </c:pt>
                <c:pt idx="23">
                  <c:v>28</c:v>
                </c:pt>
                <c:pt idx="24">
                  <c:v>24</c:v>
                </c:pt>
                <c:pt idx="25">
                  <c:v>31</c:v>
                </c:pt>
                <c:pt idx="26">
                  <c:v>39</c:v>
                </c:pt>
                <c:pt idx="27">
                  <c:v>30</c:v>
                </c:pt>
                <c:pt idx="28">
                  <c:v>27</c:v>
                </c:pt>
                <c:pt idx="29">
                  <c:v>21</c:v>
                </c:pt>
                <c:pt idx="30">
                  <c:v>9</c:v>
                </c:pt>
                <c:pt idx="31">
                  <c:v>29</c:v>
                </c:pt>
                <c:pt idx="32">
                  <c:v>23</c:v>
                </c:pt>
              </c:numCache>
            </c:numRef>
          </c:val>
        </c:ser>
        <c:ser>
          <c:idx val="3"/>
          <c:order val="3"/>
          <c:tx>
            <c:strRef>
              <c:f>Sheet1!$E$1</c:f>
              <c:strCache>
                <c:ptCount val="1"/>
                <c:pt idx="0">
                  <c:v>Zelo malo verjetno</c:v>
                </c:pt>
              </c:strCache>
            </c:strRef>
          </c:tx>
          <c:spPr>
            <a:solidFill>
              <a:schemeClr val="accent2"/>
            </a:solidFill>
          </c:spPr>
          <c:dLbls>
            <c:dLbl>
              <c:idx val="11"/>
              <c:spPr>
                <a:noFill/>
              </c:spPr>
              <c:txPr>
                <a:bodyPr/>
                <a:lstStyle/>
                <a:p>
                  <a:pPr>
                    <a:defRPr sz="1100">
                      <a:solidFill>
                        <a:schemeClr val="bg1"/>
                      </a:solidFill>
                    </a:defRPr>
                  </a:pPr>
                  <a:endParaRPr lang="sl-SI"/>
                </a:p>
              </c:txPr>
            </c:dLbl>
            <c:dLbl>
              <c:idx val="13"/>
              <c:spPr>
                <a:noFill/>
              </c:spPr>
              <c:txPr>
                <a:bodyPr/>
                <a:lstStyle/>
                <a:p>
                  <a:pPr>
                    <a:defRPr sz="1100">
                      <a:solidFill>
                        <a:schemeClr val="bg1"/>
                      </a:solidFill>
                    </a:defRPr>
                  </a:pPr>
                  <a:endParaRPr lang="sl-SI"/>
                </a:p>
              </c:txPr>
            </c:dLbl>
            <c:txPr>
              <a:bodyPr/>
              <a:lstStyle/>
              <a:p>
                <a:pPr>
                  <a:defRPr sz="1100">
                    <a:solidFill>
                      <a:schemeClr val="bg1"/>
                    </a:solidFill>
                  </a:defRPr>
                </a:pPr>
                <a:endParaRPr lang="sl-SI"/>
              </a:p>
            </c:txPr>
            <c:showVal val="1"/>
          </c:dLbls>
          <c:cat>
            <c:strRef>
              <c:f>Sheet1!$A$2:$A$34</c:f>
              <c:strCache>
                <c:ptCount val="33"/>
                <c:pt idx="0">
                  <c:v>UK</c:v>
                </c:pt>
                <c:pt idx="1">
                  <c:v>CY</c:v>
                </c:pt>
                <c:pt idx="2">
                  <c:v>EL</c:v>
                </c:pt>
                <c:pt idx="3">
                  <c:v>IT</c:v>
                </c:pt>
                <c:pt idx="4">
                  <c:v>DE</c:v>
                </c:pt>
                <c:pt idx="5">
                  <c:v>DK</c:v>
                </c:pt>
                <c:pt idx="6">
                  <c:v>ALL</c:v>
                </c:pt>
                <c:pt idx="7">
                  <c:v>EU27</c:v>
                </c:pt>
                <c:pt idx="8">
                  <c:v>ES</c:v>
                </c:pt>
                <c:pt idx="9">
                  <c:v>BE</c:v>
                </c:pt>
                <c:pt idx="10">
                  <c:v>FR</c:v>
                </c:pt>
                <c:pt idx="11">
                  <c:v>PT</c:v>
                </c:pt>
                <c:pt idx="12">
                  <c:v>NO</c:v>
                </c:pt>
                <c:pt idx="13">
                  <c:v>IE</c:v>
                </c:pt>
                <c:pt idx="14">
                  <c:v>SE</c:v>
                </c:pt>
                <c:pt idx="15">
                  <c:v>AT</c:v>
                </c:pt>
                <c:pt idx="16">
                  <c:v>PL</c:v>
                </c:pt>
                <c:pt idx="17">
                  <c:v>CH</c:v>
                </c:pt>
                <c:pt idx="18">
                  <c:v>NL</c:v>
                </c:pt>
                <c:pt idx="19">
                  <c:v>CZ</c:v>
                </c:pt>
                <c:pt idx="20">
                  <c:v>LU</c:v>
                </c:pt>
                <c:pt idx="21">
                  <c:v>MT</c:v>
                </c:pt>
                <c:pt idx="22">
                  <c:v>FI</c:v>
                </c:pt>
                <c:pt idx="23">
                  <c:v>HU</c:v>
                </c:pt>
                <c:pt idx="24">
                  <c:v>EE</c:v>
                </c:pt>
                <c:pt idx="25">
                  <c:v>IS</c:v>
                </c:pt>
                <c:pt idx="26">
                  <c:v>LI</c:v>
                </c:pt>
                <c:pt idx="27">
                  <c:v>LV</c:v>
                </c:pt>
                <c:pt idx="28">
                  <c:v>LT</c:v>
                </c:pt>
                <c:pt idx="29">
                  <c:v>BG</c:v>
                </c:pt>
                <c:pt idx="30">
                  <c:v>SI</c:v>
                </c:pt>
                <c:pt idx="31">
                  <c:v>SK</c:v>
                </c:pt>
                <c:pt idx="32">
                  <c:v>RO</c:v>
                </c:pt>
              </c:strCache>
            </c:strRef>
          </c:cat>
          <c:val>
            <c:numRef>
              <c:f>Sheet1!$E$2:$E$34</c:f>
              <c:numCache>
                <c:formatCode>0</c:formatCode>
                <c:ptCount val="33"/>
                <c:pt idx="0">
                  <c:v>16</c:v>
                </c:pt>
                <c:pt idx="1">
                  <c:v>13</c:v>
                </c:pt>
                <c:pt idx="2">
                  <c:v>23</c:v>
                </c:pt>
                <c:pt idx="3">
                  <c:v>15</c:v>
                </c:pt>
                <c:pt idx="4">
                  <c:v>18</c:v>
                </c:pt>
                <c:pt idx="5">
                  <c:v>16</c:v>
                </c:pt>
                <c:pt idx="6">
                  <c:v>21</c:v>
                </c:pt>
                <c:pt idx="7">
                  <c:v>21</c:v>
                </c:pt>
                <c:pt idx="8">
                  <c:v>16</c:v>
                </c:pt>
                <c:pt idx="9">
                  <c:v>24</c:v>
                </c:pt>
                <c:pt idx="10">
                  <c:v>31</c:v>
                </c:pt>
                <c:pt idx="11">
                  <c:v>20</c:v>
                </c:pt>
                <c:pt idx="12">
                  <c:v>16</c:v>
                </c:pt>
                <c:pt idx="13">
                  <c:v>38</c:v>
                </c:pt>
                <c:pt idx="14">
                  <c:v>15</c:v>
                </c:pt>
                <c:pt idx="15">
                  <c:v>20</c:v>
                </c:pt>
                <c:pt idx="16">
                  <c:v>25</c:v>
                </c:pt>
                <c:pt idx="17">
                  <c:v>24</c:v>
                </c:pt>
                <c:pt idx="18">
                  <c:v>19</c:v>
                </c:pt>
                <c:pt idx="19">
                  <c:v>31</c:v>
                </c:pt>
                <c:pt idx="20">
                  <c:v>19</c:v>
                </c:pt>
                <c:pt idx="21">
                  <c:v>30</c:v>
                </c:pt>
                <c:pt idx="22">
                  <c:v>21</c:v>
                </c:pt>
                <c:pt idx="23">
                  <c:v>36</c:v>
                </c:pt>
                <c:pt idx="24">
                  <c:v>24</c:v>
                </c:pt>
                <c:pt idx="25">
                  <c:v>28</c:v>
                </c:pt>
                <c:pt idx="26">
                  <c:v>13</c:v>
                </c:pt>
                <c:pt idx="27">
                  <c:v>32</c:v>
                </c:pt>
                <c:pt idx="28">
                  <c:v>35</c:v>
                </c:pt>
                <c:pt idx="29">
                  <c:v>24</c:v>
                </c:pt>
                <c:pt idx="30">
                  <c:v>49</c:v>
                </c:pt>
                <c:pt idx="31">
                  <c:v>26</c:v>
                </c:pt>
                <c:pt idx="32">
                  <c:v>30</c:v>
                </c:pt>
              </c:numCache>
            </c:numRef>
          </c:val>
        </c:ser>
        <c:gapWidth val="20"/>
        <c:overlap val="100"/>
        <c:axId val="109081728"/>
        <c:axId val="109083264"/>
      </c:barChart>
      <c:catAx>
        <c:axId val="109081728"/>
        <c:scaling>
          <c:orientation val="minMax"/>
        </c:scaling>
        <c:axPos val="b"/>
        <c:tickLblPos val="nextTo"/>
        <c:spPr>
          <a:ln>
            <a:noFill/>
          </a:ln>
        </c:spPr>
        <c:txPr>
          <a:bodyPr/>
          <a:lstStyle/>
          <a:p>
            <a:pPr>
              <a:defRPr sz="1200"/>
            </a:pPr>
            <a:endParaRPr lang="sl-SI"/>
          </a:p>
        </c:txPr>
        <c:crossAx val="109083264"/>
        <c:crosses val="autoZero"/>
        <c:auto val="1"/>
        <c:lblAlgn val="ctr"/>
        <c:lblOffset val="100"/>
      </c:catAx>
      <c:valAx>
        <c:axId val="109083264"/>
        <c:scaling>
          <c:orientation val="minMax"/>
          <c:max val="100"/>
          <c:min val="0"/>
        </c:scaling>
        <c:delete val="1"/>
        <c:axPos val="l"/>
        <c:numFmt formatCode="0" sourceLinked="1"/>
        <c:tickLblPos val="none"/>
        <c:crossAx val="109081728"/>
        <c:crosses val="autoZero"/>
        <c:crossBetween val="between"/>
      </c:valAx>
    </c:plotArea>
    <c:legend>
      <c:legendPos val="t"/>
      <c:layout>
        <c:manualLayout>
          <c:xMode val="edge"/>
          <c:yMode val="edge"/>
          <c:x val="2.2595581802274719E-2"/>
          <c:y val="0.14819687586220129"/>
          <c:w val="0.93551804933423455"/>
          <c:h val="0.1099966259363354"/>
        </c:manualLayout>
      </c:layout>
      <c:txPr>
        <a:bodyPr/>
        <a:lstStyle/>
        <a:p>
          <a:pPr>
            <a:defRPr sz="1200"/>
          </a:pPr>
          <a:endParaRPr lang="sl-SI"/>
        </a:p>
      </c:txPr>
    </c:legend>
    <c:plotVisOnly val="1"/>
    <c:dispBlanksAs val="gap"/>
  </c:chart>
  <c:txPr>
    <a:bodyPr/>
    <a:lstStyle/>
    <a:p>
      <a:pPr>
        <a:defRPr sz="1800">
          <a:latin typeface="Arial" pitchFamily="34" charset="0"/>
          <a:cs typeface="Arial" pitchFamily="34" charset="0"/>
        </a:defRPr>
      </a:pPr>
      <a:endParaRPr lang="sl-SI"/>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sl-SI"/>
  <c:chart>
    <c:title>
      <c:tx>
        <c:rich>
          <a:bodyPr/>
          <a:lstStyle/>
          <a:p>
            <a:pPr>
              <a:defRPr sz="1450">
                <a:solidFill>
                  <a:srgbClr val="FFFFFF"/>
                </a:solidFill>
              </a:defRPr>
            </a:pPr>
            <a:r>
              <a:rPr lang="en-GB" sz="1450">
                <a:solidFill>
                  <a:srgbClr val="FFFFFF"/>
                </a:solidFill>
              </a:rPr>
              <a:t>Ipsos Ribbon Rules</a:t>
            </a:r>
          </a:p>
        </c:rich>
      </c:tx>
    </c:title>
    <c:plotArea>
      <c:layout/>
      <c:pieChart>
        <c:varyColors val="1"/>
        <c:ser>
          <c:idx val="0"/>
          <c:order val="0"/>
          <c:val>
            <c:numRef>
              <c:f>'Chart Rules'!$A$1</c:f>
              <c:numCache>
                <c:formatCode>General</c:formatCode>
                <c:ptCount val="1"/>
                <c:pt idx="0">
                  <c:v>0</c:v>
                </c:pt>
              </c:numCache>
            </c:numRef>
          </c:val>
        </c:ser>
        <c:firstSliceAng val="0"/>
      </c:pieChart>
    </c:plotArea>
    <c:legend>
      <c:legendPos val="r"/>
      <c:txPr>
        <a:bodyPr/>
        <a:lstStyle/>
        <a:p>
          <a:pPr rtl="0">
            <a:defRPr/>
          </a:pPr>
          <a:endParaRPr lang="sl-SI"/>
        </a:p>
      </c:txPr>
    </c:legend>
    <c:plotVisOnly val="1"/>
    <c:dispBlanksAs val="zero"/>
  </c:chart>
  <c:spPr>
    <a:solidFill>
      <a:srgbClr val="000000"/>
    </a:solidFill>
  </c:spPr>
  <c:txPr>
    <a:bodyPr/>
    <a:lstStyle/>
    <a:p>
      <a:pPr>
        <a:defRPr sz="1800"/>
      </a:pPr>
      <a:endParaRPr lang="sl-SI"/>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sl-SI"/>
  <c:chart>
    <c:autoTitleDeleted val="1"/>
    <c:plotArea>
      <c:layout>
        <c:manualLayout>
          <c:layoutTarget val="inner"/>
          <c:xMode val="edge"/>
          <c:yMode val="edge"/>
          <c:x val="0.12071032069267204"/>
          <c:y val="0.20351425860638891"/>
          <c:w val="0.85821688237246208"/>
          <c:h val="0.76784003652849786"/>
        </c:manualLayout>
      </c:layout>
      <c:barChart>
        <c:barDir val="bar"/>
        <c:grouping val="stacked"/>
        <c:ser>
          <c:idx val="0"/>
          <c:order val="0"/>
          <c:tx>
            <c:strRef>
              <c:f>Sheet1!$B$1</c:f>
              <c:strCache>
                <c:ptCount val="1"/>
                <c:pt idx="0">
                  <c:v>Da</c:v>
                </c:pt>
              </c:strCache>
            </c:strRef>
          </c:tx>
          <c:spPr>
            <a:solidFill>
              <a:schemeClr val="tx2"/>
            </a:solidFill>
          </c:spPr>
          <c:dLbls>
            <c:txPr>
              <a:bodyPr/>
              <a:lstStyle/>
              <a:p>
                <a:pPr>
                  <a:defRPr sz="1200">
                    <a:solidFill>
                      <a:schemeClr val="bg1"/>
                    </a:solidFill>
                  </a:defRPr>
                </a:pPr>
                <a:endParaRPr lang="sl-SI"/>
              </a:p>
            </c:txPr>
            <c:dLblPos val="ctr"/>
            <c:showVal val="1"/>
          </c:dLbls>
          <c:cat>
            <c:strRef>
              <c:f>Sheet1!$A$2:$A$6</c:f>
              <c:strCache>
                <c:ptCount val="5"/>
                <c:pt idx="0">
                  <c:v>Take more time off work due to illness</c:v>
                </c:pt>
                <c:pt idx="1">
                  <c:v>Have more accidents at work</c:v>
                </c:pt>
                <c:pt idx="2">
                  <c:v>Be less productive at work</c:v>
                </c:pt>
                <c:pt idx="3">
                  <c:v>Be less able to adapt to changes at work</c:v>
                </c:pt>
                <c:pt idx="4">
                  <c:v>Suffer more from work-related stress</c:v>
                </c:pt>
              </c:strCache>
            </c:strRef>
          </c:cat>
          <c:val>
            <c:numRef>
              <c:f>Sheet1!$B$2:$B$6</c:f>
              <c:numCache>
                <c:formatCode>_-* #,##0_-;\-* #,##0_-;_-* "-"??_-;_-@_-</c:formatCode>
                <c:ptCount val="5"/>
                <c:pt idx="0">
                  <c:v>59</c:v>
                </c:pt>
                <c:pt idx="1">
                  <c:v>43</c:v>
                </c:pt>
                <c:pt idx="2">
                  <c:v>56</c:v>
                </c:pt>
                <c:pt idx="3">
                  <c:v>83</c:v>
                </c:pt>
                <c:pt idx="4">
                  <c:v>70</c:v>
                </c:pt>
              </c:numCache>
            </c:numRef>
          </c:val>
        </c:ser>
        <c:ser>
          <c:idx val="1"/>
          <c:order val="1"/>
          <c:tx>
            <c:strRef>
              <c:f>Sheet1!$C$1</c:f>
              <c:strCache>
                <c:ptCount val="1"/>
                <c:pt idx="0">
                  <c:v>Ne</c:v>
                </c:pt>
              </c:strCache>
            </c:strRef>
          </c:tx>
          <c:spPr>
            <a:solidFill>
              <a:schemeClr val="accent5"/>
            </a:solidFill>
          </c:spPr>
          <c:dLbls>
            <c:txPr>
              <a:bodyPr/>
              <a:lstStyle/>
              <a:p>
                <a:pPr algn="ctr">
                  <a:defRPr lang="en-GB" sz="1200" b="0" i="0" u="none" strike="noStrike" kern="1200" baseline="0">
                    <a:solidFill>
                      <a:srgbClr val="FFFFFF"/>
                    </a:solidFill>
                    <a:latin typeface="Arial" pitchFamily="34" charset="0"/>
                    <a:ea typeface="+mn-ea"/>
                    <a:cs typeface="Arial" pitchFamily="34" charset="0"/>
                  </a:defRPr>
                </a:pPr>
                <a:endParaRPr lang="sl-SI"/>
              </a:p>
            </c:txPr>
            <c:showVal val="1"/>
          </c:dLbls>
          <c:cat>
            <c:strRef>
              <c:f>Sheet1!$A$2:$A$6</c:f>
              <c:strCache>
                <c:ptCount val="5"/>
                <c:pt idx="0">
                  <c:v>Take more time off work due to illness</c:v>
                </c:pt>
                <c:pt idx="1">
                  <c:v>Have more accidents at work</c:v>
                </c:pt>
                <c:pt idx="2">
                  <c:v>Be less productive at work</c:v>
                </c:pt>
                <c:pt idx="3">
                  <c:v>Be less able to adapt to changes at work</c:v>
                </c:pt>
                <c:pt idx="4">
                  <c:v>Suffer more from work-related stress</c:v>
                </c:pt>
              </c:strCache>
            </c:strRef>
          </c:cat>
          <c:val>
            <c:numRef>
              <c:f>Sheet1!$C$2:$C$6</c:f>
              <c:numCache>
                <c:formatCode>_-* #,##0_-;\-* #,##0_-;_-* "-"??_-;_-@_-</c:formatCode>
                <c:ptCount val="5"/>
                <c:pt idx="0">
                  <c:v>35</c:v>
                </c:pt>
                <c:pt idx="1">
                  <c:v>49</c:v>
                </c:pt>
                <c:pt idx="2">
                  <c:v>38</c:v>
                </c:pt>
                <c:pt idx="3">
                  <c:v>14</c:v>
                </c:pt>
                <c:pt idx="4">
                  <c:v>26</c:v>
                </c:pt>
              </c:numCache>
            </c:numRef>
          </c:val>
        </c:ser>
        <c:ser>
          <c:idx val="2"/>
          <c:order val="2"/>
          <c:tx>
            <c:strRef>
              <c:f>Sheet1!$D$1</c:f>
              <c:strCache>
                <c:ptCount val="1"/>
                <c:pt idx="0">
                  <c:v>Ni razlik</c:v>
                </c:pt>
              </c:strCache>
            </c:strRef>
          </c:tx>
          <c:spPr>
            <a:solidFill>
              <a:schemeClr val="accent3"/>
            </a:solidFill>
          </c:spPr>
          <c:dLbls>
            <c:dLbl>
              <c:idx val="2"/>
              <c:layout>
                <c:manualLayout>
                  <c:x val="-5.7471264367816178E-3"/>
                  <c:y val="0"/>
                </c:manualLayout>
              </c:layout>
              <c:dLblPos val="ctr"/>
              <c:showVal val="1"/>
            </c:dLbl>
            <c:dLbl>
              <c:idx val="3"/>
              <c:layout>
                <c:manualLayout>
                  <c:x val="-5.7471264367816178E-3"/>
                  <c:y val="0"/>
                </c:manualLayout>
              </c:layout>
              <c:dLblPos val="ctr"/>
              <c:showVal val="1"/>
            </c:dLbl>
            <c:txPr>
              <a:bodyPr/>
              <a:lstStyle/>
              <a:p>
                <a:pPr>
                  <a:defRPr sz="1200">
                    <a:ln>
                      <a:noFill/>
                    </a:ln>
                    <a:solidFill>
                      <a:schemeClr val="tx1"/>
                    </a:solidFill>
                  </a:defRPr>
                </a:pPr>
                <a:endParaRPr lang="sl-SI"/>
              </a:p>
            </c:txPr>
            <c:dLblPos val="ctr"/>
            <c:showVal val="1"/>
          </c:dLbls>
          <c:cat>
            <c:strRef>
              <c:f>Sheet1!$A$2:$A$6</c:f>
              <c:strCache>
                <c:ptCount val="5"/>
                <c:pt idx="0">
                  <c:v>Take more time off work due to illness</c:v>
                </c:pt>
                <c:pt idx="1">
                  <c:v>Have more accidents at work</c:v>
                </c:pt>
                <c:pt idx="2">
                  <c:v>Be less productive at work</c:v>
                </c:pt>
                <c:pt idx="3">
                  <c:v>Be less able to adapt to changes at work</c:v>
                </c:pt>
                <c:pt idx="4">
                  <c:v>Suffer more from work-related stress</c:v>
                </c:pt>
              </c:strCache>
            </c:strRef>
          </c:cat>
          <c:val>
            <c:numRef>
              <c:f>Sheet1!$D$2:$D$6</c:f>
              <c:numCache>
                <c:formatCode>_-* #,##0_-;\-* #,##0_-;_-* "-"??_-;_-@_-</c:formatCode>
                <c:ptCount val="5"/>
                <c:pt idx="0">
                  <c:v>2</c:v>
                </c:pt>
                <c:pt idx="1">
                  <c:v>2</c:v>
                </c:pt>
                <c:pt idx="2">
                  <c:v>1</c:v>
                </c:pt>
                <c:pt idx="3">
                  <c:v>1</c:v>
                </c:pt>
                <c:pt idx="4">
                  <c:v>1</c:v>
                </c:pt>
              </c:numCache>
            </c:numRef>
          </c:val>
        </c:ser>
        <c:ser>
          <c:idx val="3"/>
          <c:order val="3"/>
          <c:tx>
            <c:strRef>
              <c:f>Sheet1!$E$1</c:f>
              <c:strCache>
                <c:ptCount val="1"/>
                <c:pt idx="0">
                  <c:v>Ne vem</c:v>
                </c:pt>
              </c:strCache>
            </c:strRef>
          </c:tx>
          <c:spPr>
            <a:solidFill>
              <a:schemeClr val="accent2"/>
            </a:solidFill>
          </c:spPr>
          <c:dLbls>
            <c:dLbl>
              <c:idx val="3"/>
              <c:layout>
                <c:manualLayout>
                  <c:x val="-1.9157088122605391E-3"/>
                  <c:y val="2.2945015711599674E-7"/>
                </c:manualLayout>
              </c:layout>
              <c:showVal val="1"/>
            </c:dLbl>
            <c:dLbl>
              <c:idx val="4"/>
              <c:layout>
                <c:manualLayout>
                  <c:x val="1.9157088122605391E-3"/>
                  <c:y val="4.5890031423199289E-7"/>
                </c:manualLayout>
              </c:layout>
              <c:showVal val="1"/>
            </c:dLbl>
            <c:txPr>
              <a:bodyPr/>
              <a:lstStyle/>
              <a:p>
                <a:pPr>
                  <a:defRPr sz="1200">
                    <a:solidFill>
                      <a:schemeClr val="bg1"/>
                    </a:solidFill>
                  </a:defRPr>
                </a:pPr>
                <a:endParaRPr lang="sl-SI"/>
              </a:p>
            </c:txPr>
            <c:showVal val="1"/>
          </c:dLbls>
          <c:cat>
            <c:strRef>
              <c:f>Sheet1!$A$2:$A$6</c:f>
              <c:strCache>
                <c:ptCount val="5"/>
                <c:pt idx="0">
                  <c:v>Take more time off work due to illness</c:v>
                </c:pt>
                <c:pt idx="1">
                  <c:v>Have more accidents at work</c:v>
                </c:pt>
                <c:pt idx="2">
                  <c:v>Be less productive at work</c:v>
                </c:pt>
                <c:pt idx="3">
                  <c:v>Be less able to adapt to changes at work</c:v>
                </c:pt>
                <c:pt idx="4">
                  <c:v>Suffer more from work-related stress</c:v>
                </c:pt>
              </c:strCache>
            </c:strRef>
          </c:cat>
          <c:val>
            <c:numRef>
              <c:f>Sheet1!$E$2:$E$6</c:f>
              <c:numCache>
                <c:formatCode>_-* #,##0_-;\-* #,##0_-;_-* "-"??_-;_-@_-</c:formatCode>
                <c:ptCount val="5"/>
                <c:pt idx="0">
                  <c:v>5</c:v>
                </c:pt>
                <c:pt idx="1">
                  <c:v>6</c:v>
                </c:pt>
                <c:pt idx="2">
                  <c:v>5</c:v>
                </c:pt>
                <c:pt idx="3">
                  <c:v>2</c:v>
                </c:pt>
                <c:pt idx="4">
                  <c:v>3</c:v>
                </c:pt>
              </c:numCache>
            </c:numRef>
          </c:val>
        </c:ser>
        <c:gapWidth val="50"/>
        <c:overlap val="100"/>
        <c:axId val="99701888"/>
        <c:axId val="99703424"/>
      </c:barChart>
      <c:catAx>
        <c:axId val="99701888"/>
        <c:scaling>
          <c:orientation val="maxMin"/>
        </c:scaling>
        <c:delete val="1"/>
        <c:axPos val="l"/>
        <c:tickLblPos val="none"/>
        <c:crossAx val="99703424"/>
        <c:crosses val="autoZero"/>
        <c:auto val="1"/>
        <c:lblAlgn val="ctr"/>
        <c:lblOffset val="100"/>
      </c:catAx>
      <c:valAx>
        <c:axId val="99703424"/>
        <c:scaling>
          <c:orientation val="minMax"/>
          <c:max val="105"/>
        </c:scaling>
        <c:delete val="1"/>
        <c:axPos val="t"/>
        <c:numFmt formatCode="_-* #,##0_-;\-* #,##0_-;_-* &quot;-&quot;??_-;_-@_-" sourceLinked="1"/>
        <c:tickLblPos val="none"/>
        <c:crossAx val="99701888"/>
        <c:crosses val="autoZero"/>
        <c:crossBetween val="between"/>
      </c:valAx>
    </c:plotArea>
    <c:legend>
      <c:legendPos val="t"/>
      <c:layout>
        <c:manualLayout>
          <c:xMode val="edge"/>
          <c:yMode val="edge"/>
          <c:x val="0.28180453736387168"/>
          <c:y val="4.4897659493672422E-2"/>
          <c:w val="0.71819546263614809"/>
          <c:h val="6.2603639767842334E-2"/>
        </c:manualLayout>
      </c:layout>
      <c:txPr>
        <a:bodyPr/>
        <a:lstStyle/>
        <a:p>
          <a:pPr>
            <a:defRPr sz="1400" b="0" baseline="0"/>
          </a:pPr>
          <a:endParaRPr lang="sl-SI"/>
        </a:p>
      </c:txPr>
    </c:legend>
    <c:plotVisOnly val="1"/>
    <c:dispBlanksAs val="gap"/>
  </c:chart>
  <c:txPr>
    <a:bodyPr/>
    <a:lstStyle/>
    <a:p>
      <a:pPr>
        <a:defRPr sz="1800">
          <a:latin typeface="Arial" pitchFamily="34" charset="0"/>
          <a:cs typeface="Arial" pitchFamily="34" charset="0"/>
        </a:defRPr>
      </a:pPr>
      <a:endParaRPr lang="sl-SI"/>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sl-SI"/>
  <c:chart>
    <c:title>
      <c:tx>
        <c:rich>
          <a:bodyPr/>
          <a:lstStyle/>
          <a:p>
            <a:pPr>
              <a:defRPr sz="1450">
                <a:solidFill>
                  <a:srgbClr val="FFFFFF"/>
                </a:solidFill>
              </a:defRPr>
            </a:pPr>
            <a:r>
              <a:rPr lang="en-GB" sz="1450">
                <a:solidFill>
                  <a:srgbClr val="FFFFFF"/>
                </a:solidFill>
              </a:rPr>
              <a:t>Ipsos Ribbon Rules</a:t>
            </a:r>
          </a:p>
        </c:rich>
      </c:tx>
    </c:title>
    <c:plotArea>
      <c:layout/>
      <c:pieChart>
        <c:varyColors val="1"/>
        <c:ser>
          <c:idx val="0"/>
          <c:order val="0"/>
          <c:val>
            <c:numRef>
              <c:f>'Chart Rules'!$A$1</c:f>
              <c:numCache>
                <c:formatCode>General</c:formatCode>
                <c:ptCount val="1"/>
                <c:pt idx="0">
                  <c:v>0</c:v>
                </c:pt>
              </c:numCache>
            </c:numRef>
          </c:val>
        </c:ser>
        <c:firstSliceAng val="0"/>
      </c:pieChart>
    </c:plotArea>
    <c:legend>
      <c:legendPos val="r"/>
      <c:txPr>
        <a:bodyPr/>
        <a:lstStyle/>
        <a:p>
          <a:pPr rtl="0">
            <a:defRPr/>
          </a:pPr>
          <a:endParaRPr lang="sl-SI"/>
        </a:p>
      </c:txPr>
    </c:legend>
    <c:plotVisOnly val="1"/>
    <c:dispBlanksAs val="zero"/>
  </c:chart>
  <c:spPr>
    <a:solidFill>
      <a:srgbClr val="000000"/>
    </a:solidFill>
  </c:spPr>
  <c:txPr>
    <a:bodyPr/>
    <a:lstStyle/>
    <a:p>
      <a:pPr>
        <a:defRPr sz="1800"/>
      </a:pPr>
      <a:endParaRPr lang="sl-SI"/>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sl-SI"/>
  <c:chart>
    <c:autoTitleDeleted val="1"/>
    <c:plotArea>
      <c:layout>
        <c:manualLayout>
          <c:layoutTarget val="inner"/>
          <c:xMode val="edge"/>
          <c:yMode val="edge"/>
          <c:x val="1.7147637795275599E-2"/>
          <c:y val="0.19418541541107986"/>
          <c:w val="0.96757458442693856"/>
          <c:h val="0.66030525454913991"/>
        </c:manualLayout>
      </c:layout>
      <c:barChart>
        <c:barDir val="col"/>
        <c:grouping val="stacked"/>
        <c:ser>
          <c:idx val="0"/>
          <c:order val="0"/>
          <c:tx>
            <c:strRef>
              <c:f>Sheet1!$B$1</c:f>
              <c:strCache>
                <c:ptCount val="1"/>
                <c:pt idx="0">
                  <c:v>Da</c:v>
                </c:pt>
              </c:strCache>
            </c:strRef>
          </c:tx>
          <c:spPr>
            <a:solidFill>
              <a:schemeClr val="tx2"/>
            </a:solidFill>
          </c:spPr>
          <c:dLbls>
            <c:txPr>
              <a:bodyPr/>
              <a:lstStyle/>
              <a:p>
                <a:pPr>
                  <a:defRPr sz="1200">
                    <a:solidFill>
                      <a:schemeClr val="bg1"/>
                    </a:solidFill>
                  </a:defRPr>
                </a:pPr>
                <a:endParaRPr lang="sl-SI"/>
              </a:p>
            </c:txPr>
            <c:showVal val="1"/>
          </c:dLbls>
          <c:cat>
            <c:strRef>
              <c:f>Sheet1!$A$2:$A$34</c:f>
              <c:strCache>
                <c:ptCount val="33"/>
                <c:pt idx="0">
                  <c:v>SI</c:v>
                </c:pt>
                <c:pt idx="1">
                  <c:v>EL</c:v>
                </c:pt>
                <c:pt idx="2">
                  <c:v>LT</c:v>
                </c:pt>
                <c:pt idx="3">
                  <c:v>PL</c:v>
                </c:pt>
                <c:pt idx="4">
                  <c:v>NO</c:v>
                </c:pt>
                <c:pt idx="5">
                  <c:v>LV</c:v>
                </c:pt>
                <c:pt idx="6">
                  <c:v>IT</c:v>
                </c:pt>
                <c:pt idx="7">
                  <c:v>CH</c:v>
                </c:pt>
                <c:pt idx="8">
                  <c:v>MT</c:v>
                </c:pt>
                <c:pt idx="9">
                  <c:v>IS</c:v>
                </c:pt>
                <c:pt idx="10">
                  <c:v>EE</c:v>
                </c:pt>
                <c:pt idx="11">
                  <c:v>SE</c:v>
                </c:pt>
                <c:pt idx="12">
                  <c:v>IE</c:v>
                </c:pt>
                <c:pt idx="13">
                  <c:v>CZ</c:v>
                </c:pt>
                <c:pt idx="14">
                  <c:v>ES</c:v>
                </c:pt>
                <c:pt idx="15">
                  <c:v>LU</c:v>
                </c:pt>
                <c:pt idx="16">
                  <c:v>NL</c:v>
                </c:pt>
                <c:pt idx="17">
                  <c:v>HU</c:v>
                </c:pt>
                <c:pt idx="18">
                  <c:v>PT</c:v>
                </c:pt>
                <c:pt idx="19">
                  <c:v>EU27</c:v>
                </c:pt>
                <c:pt idx="20">
                  <c:v>ALL</c:v>
                </c:pt>
                <c:pt idx="21">
                  <c:v>DK</c:v>
                </c:pt>
                <c:pt idx="22">
                  <c:v>SK</c:v>
                </c:pt>
                <c:pt idx="23">
                  <c:v>BE</c:v>
                </c:pt>
                <c:pt idx="24">
                  <c:v>FI</c:v>
                </c:pt>
                <c:pt idx="25">
                  <c:v>BG</c:v>
                </c:pt>
                <c:pt idx="26">
                  <c:v>LI</c:v>
                </c:pt>
                <c:pt idx="27">
                  <c:v>FR</c:v>
                </c:pt>
                <c:pt idx="28">
                  <c:v>AT</c:v>
                </c:pt>
                <c:pt idx="29">
                  <c:v>DE</c:v>
                </c:pt>
                <c:pt idx="30">
                  <c:v>RO</c:v>
                </c:pt>
                <c:pt idx="31">
                  <c:v>UK</c:v>
                </c:pt>
                <c:pt idx="32">
                  <c:v>CY</c:v>
                </c:pt>
              </c:strCache>
            </c:strRef>
          </c:cat>
          <c:val>
            <c:numRef>
              <c:f>Sheet1!$B$2:$B$34</c:f>
              <c:numCache>
                <c:formatCode>_-* #,##0_-;\-* #,##0_-;_-* "-"??_-;_-@_-</c:formatCode>
                <c:ptCount val="33"/>
                <c:pt idx="0">
                  <c:v>83</c:v>
                </c:pt>
                <c:pt idx="1">
                  <c:v>81</c:v>
                </c:pt>
                <c:pt idx="2">
                  <c:v>78</c:v>
                </c:pt>
                <c:pt idx="3">
                  <c:v>75</c:v>
                </c:pt>
                <c:pt idx="4">
                  <c:v>71</c:v>
                </c:pt>
                <c:pt idx="5">
                  <c:v>70</c:v>
                </c:pt>
                <c:pt idx="6">
                  <c:v>69</c:v>
                </c:pt>
                <c:pt idx="7">
                  <c:v>69</c:v>
                </c:pt>
                <c:pt idx="8">
                  <c:v>68</c:v>
                </c:pt>
                <c:pt idx="9">
                  <c:v>67</c:v>
                </c:pt>
                <c:pt idx="10">
                  <c:v>66</c:v>
                </c:pt>
                <c:pt idx="11">
                  <c:v>66</c:v>
                </c:pt>
                <c:pt idx="12">
                  <c:v>66</c:v>
                </c:pt>
                <c:pt idx="13">
                  <c:v>66</c:v>
                </c:pt>
                <c:pt idx="14">
                  <c:v>66</c:v>
                </c:pt>
                <c:pt idx="15">
                  <c:v>65</c:v>
                </c:pt>
                <c:pt idx="16">
                  <c:v>64</c:v>
                </c:pt>
                <c:pt idx="17">
                  <c:v>63</c:v>
                </c:pt>
                <c:pt idx="18">
                  <c:v>63</c:v>
                </c:pt>
                <c:pt idx="19">
                  <c:v>60</c:v>
                </c:pt>
                <c:pt idx="20">
                  <c:v>60</c:v>
                </c:pt>
                <c:pt idx="21">
                  <c:v>60</c:v>
                </c:pt>
                <c:pt idx="22">
                  <c:v>60</c:v>
                </c:pt>
                <c:pt idx="23">
                  <c:v>59</c:v>
                </c:pt>
                <c:pt idx="24">
                  <c:v>56</c:v>
                </c:pt>
                <c:pt idx="25">
                  <c:v>56</c:v>
                </c:pt>
                <c:pt idx="26">
                  <c:v>55</c:v>
                </c:pt>
                <c:pt idx="27">
                  <c:v>54</c:v>
                </c:pt>
                <c:pt idx="28">
                  <c:v>54</c:v>
                </c:pt>
                <c:pt idx="29">
                  <c:v>52</c:v>
                </c:pt>
                <c:pt idx="30">
                  <c:v>51</c:v>
                </c:pt>
                <c:pt idx="31">
                  <c:v>50</c:v>
                </c:pt>
                <c:pt idx="32">
                  <c:v>43</c:v>
                </c:pt>
              </c:numCache>
            </c:numRef>
          </c:val>
        </c:ser>
        <c:gapWidth val="20"/>
        <c:overlap val="100"/>
        <c:axId val="99678848"/>
        <c:axId val="113578368"/>
      </c:barChart>
      <c:catAx>
        <c:axId val="99678848"/>
        <c:scaling>
          <c:orientation val="minMax"/>
        </c:scaling>
        <c:axPos val="b"/>
        <c:tickLblPos val="nextTo"/>
        <c:txPr>
          <a:bodyPr rot="-5400000" vert="horz"/>
          <a:lstStyle/>
          <a:p>
            <a:pPr>
              <a:defRPr sz="1200"/>
            </a:pPr>
            <a:endParaRPr lang="sl-SI"/>
          </a:p>
        </c:txPr>
        <c:crossAx val="113578368"/>
        <c:crosses val="autoZero"/>
        <c:auto val="1"/>
        <c:lblAlgn val="ctr"/>
        <c:lblOffset val="100"/>
      </c:catAx>
      <c:valAx>
        <c:axId val="113578368"/>
        <c:scaling>
          <c:orientation val="minMax"/>
          <c:max val="100"/>
          <c:min val="0"/>
        </c:scaling>
        <c:delete val="1"/>
        <c:axPos val="l"/>
        <c:numFmt formatCode="_-* #,##0_-;\-* #,##0_-;_-* &quot;-&quot;??_-;_-@_-" sourceLinked="1"/>
        <c:tickLblPos val="none"/>
        <c:crossAx val="99678848"/>
        <c:crosses val="autoZero"/>
        <c:crossBetween val="between"/>
      </c:valAx>
    </c:plotArea>
    <c:legend>
      <c:legendPos val="t"/>
      <c:layout>
        <c:manualLayout>
          <c:xMode val="edge"/>
          <c:yMode val="edge"/>
          <c:x val="0"/>
          <c:y val="9.4333895887447228E-2"/>
          <c:w val="8.7943733595800488E-2"/>
          <c:h val="0.12883966234458585"/>
        </c:manualLayout>
      </c:layout>
      <c:txPr>
        <a:bodyPr/>
        <a:lstStyle/>
        <a:p>
          <a:pPr>
            <a:defRPr sz="1200"/>
          </a:pPr>
          <a:endParaRPr lang="sl-SI"/>
        </a:p>
      </c:txPr>
    </c:legend>
    <c:plotVisOnly val="1"/>
    <c:dispBlanksAs val="gap"/>
  </c:chart>
  <c:txPr>
    <a:bodyPr/>
    <a:lstStyle/>
    <a:p>
      <a:pPr>
        <a:defRPr sz="1600">
          <a:latin typeface="Arial" pitchFamily="34" charset="0"/>
          <a:cs typeface="Arial" pitchFamily="34" charset="0"/>
        </a:defRPr>
      </a:pPr>
      <a:endParaRPr lang="sl-SI"/>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sl-SI"/>
  <c:chart>
    <c:title>
      <c:tx>
        <c:rich>
          <a:bodyPr/>
          <a:lstStyle/>
          <a:p>
            <a:pPr>
              <a:defRPr sz="1450">
                <a:solidFill>
                  <a:srgbClr val="FFFFFF"/>
                </a:solidFill>
              </a:defRPr>
            </a:pPr>
            <a:r>
              <a:rPr lang="en-GB" sz="1450">
                <a:solidFill>
                  <a:srgbClr val="FFFFFF"/>
                </a:solidFill>
              </a:rPr>
              <a:t>Ipsos Ribbon Rules</a:t>
            </a:r>
          </a:p>
        </c:rich>
      </c:tx>
    </c:title>
    <c:plotArea>
      <c:layout/>
      <c:pieChart>
        <c:varyColors val="1"/>
        <c:ser>
          <c:idx val="0"/>
          <c:order val="0"/>
          <c:val>
            <c:numRef>
              <c:f>'Chart Rules'!$A$1</c:f>
              <c:numCache>
                <c:formatCode>General</c:formatCode>
                <c:ptCount val="1"/>
                <c:pt idx="0">
                  <c:v>0</c:v>
                </c:pt>
              </c:numCache>
            </c:numRef>
          </c:val>
        </c:ser>
        <c:firstSliceAng val="0"/>
      </c:pieChart>
    </c:plotArea>
    <c:legend>
      <c:legendPos val="r"/>
      <c:txPr>
        <a:bodyPr/>
        <a:lstStyle/>
        <a:p>
          <a:pPr rtl="0">
            <a:defRPr/>
          </a:pPr>
          <a:endParaRPr lang="sl-SI"/>
        </a:p>
      </c:txPr>
    </c:legend>
    <c:plotVisOnly val="1"/>
    <c:dispBlanksAs val="zero"/>
  </c:chart>
  <c:spPr>
    <a:solidFill>
      <a:srgbClr val="000000"/>
    </a:solidFill>
  </c:spPr>
  <c:txPr>
    <a:bodyPr/>
    <a:lstStyle/>
    <a:p>
      <a:pPr>
        <a:defRPr sz="1800"/>
      </a:pPr>
      <a:endParaRPr lang="sl-SI"/>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sl-SI"/>
  <c:chart>
    <c:autoTitleDeleted val="1"/>
    <c:plotArea>
      <c:layout>
        <c:manualLayout>
          <c:layoutTarget val="inner"/>
          <c:xMode val="edge"/>
          <c:yMode val="edge"/>
          <c:x val="1.7147637795275599E-2"/>
          <c:y val="0.19418541541107986"/>
          <c:w val="0.96757458442693856"/>
          <c:h val="0.66030525454914035"/>
        </c:manualLayout>
      </c:layout>
      <c:barChart>
        <c:barDir val="col"/>
        <c:grouping val="stacked"/>
        <c:ser>
          <c:idx val="0"/>
          <c:order val="0"/>
          <c:tx>
            <c:strRef>
              <c:f>Sheet1!$B$1</c:f>
              <c:strCache>
                <c:ptCount val="1"/>
                <c:pt idx="0">
                  <c:v>Da</c:v>
                </c:pt>
              </c:strCache>
            </c:strRef>
          </c:tx>
          <c:spPr>
            <a:solidFill>
              <a:schemeClr val="tx2"/>
            </a:solidFill>
          </c:spPr>
          <c:dLbls>
            <c:txPr>
              <a:bodyPr/>
              <a:lstStyle/>
              <a:p>
                <a:pPr>
                  <a:defRPr sz="1200">
                    <a:solidFill>
                      <a:schemeClr val="bg1"/>
                    </a:solidFill>
                  </a:defRPr>
                </a:pPr>
                <a:endParaRPr lang="sl-SI"/>
              </a:p>
            </c:txPr>
            <c:showVal val="1"/>
          </c:dLbls>
          <c:cat>
            <c:strRef>
              <c:f>Sheet1!$A$2:$A$34</c:f>
              <c:strCache>
                <c:ptCount val="33"/>
                <c:pt idx="0">
                  <c:v>SI</c:v>
                </c:pt>
                <c:pt idx="1">
                  <c:v>EL</c:v>
                </c:pt>
                <c:pt idx="2">
                  <c:v>HU</c:v>
                </c:pt>
                <c:pt idx="3">
                  <c:v>LT</c:v>
                </c:pt>
                <c:pt idx="4">
                  <c:v>IT</c:v>
                </c:pt>
                <c:pt idx="5">
                  <c:v>CZ</c:v>
                </c:pt>
                <c:pt idx="6">
                  <c:v>PL</c:v>
                </c:pt>
                <c:pt idx="7">
                  <c:v>PT</c:v>
                </c:pt>
                <c:pt idx="8">
                  <c:v>RO</c:v>
                </c:pt>
                <c:pt idx="9">
                  <c:v>AT</c:v>
                </c:pt>
                <c:pt idx="10">
                  <c:v>MT</c:v>
                </c:pt>
                <c:pt idx="11">
                  <c:v>LV</c:v>
                </c:pt>
                <c:pt idx="12">
                  <c:v>BE</c:v>
                </c:pt>
                <c:pt idx="13">
                  <c:v>DE</c:v>
                </c:pt>
                <c:pt idx="14">
                  <c:v>SK</c:v>
                </c:pt>
                <c:pt idx="15">
                  <c:v>LU</c:v>
                </c:pt>
                <c:pt idx="16">
                  <c:v>FR</c:v>
                </c:pt>
                <c:pt idx="17">
                  <c:v>EU27</c:v>
                </c:pt>
                <c:pt idx="18">
                  <c:v>BG</c:v>
                </c:pt>
                <c:pt idx="19">
                  <c:v>ALL</c:v>
                </c:pt>
                <c:pt idx="20">
                  <c:v>LI</c:v>
                </c:pt>
                <c:pt idx="21">
                  <c:v>CH</c:v>
                </c:pt>
                <c:pt idx="22">
                  <c:v>NL</c:v>
                </c:pt>
                <c:pt idx="23">
                  <c:v>EE</c:v>
                </c:pt>
                <c:pt idx="24">
                  <c:v>IE</c:v>
                </c:pt>
                <c:pt idx="25">
                  <c:v>ES</c:v>
                </c:pt>
                <c:pt idx="26">
                  <c:v>IS</c:v>
                </c:pt>
                <c:pt idx="27">
                  <c:v>CY</c:v>
                </c:pt>
                <c:pt idx="28">
                  <c:v>SE</c:v>
                </c:pt>
                <c:pt idx="29">
                  <c:v>FI</c:v>
                </c:pt>
                <c:pt idx="30">
                  <c:v>UK</c:v>
                </c:pt>
                <c:pt idx="31">
                  <c:v>NO</c:v>
                </c:pt>
                <c:pt idx="32">
                  <c:v>DK</c:v>
                </c:pt>
              </c:strCache>
            </c:strRef>
          </c:cat>
          <c:val>
            <c:numRef>
              <c:f>Sheet1!$B$2:$B$34</c:f>
              <c:numCache>
                <c:formatCode>_-* #,##0_-;\-* #,##0_-;_-* "-"??_-;_-@_-</c:formatCode>
                <c:ptCount val="33"/>
                <c:pt idx="0">
                  <c:v>70</c:v>
                </c:pt>
                <c:pt idx="1">
                  <c:v>56</c:v>
                </c:pt>
                <c:pt idx="2">
                  <c:v>56</c:v>
                </c:pt>
                <c:pt idx="3">
                  <c:v>55</c:v>
                </c:pt>
                <c:pt idx="4">
                  <c:v>54</c:v>
                </c:pt>
                <c:pt idx="5">
                  <c:v>54</c:v>
                </c:pt>
                <c:pt idx="6">
                  <c:v>51</c:v>
                </c:pt>
                <c:pt idx="7">
                  <c:v>50</c:v>
                </c:pt>
                <c:pt idx="8">
                  <c:v>49</c:v>
                </c:pt>
                <c:pt idx="9">
                  <c:v>48</c:v>
                </c:pt>
                <c:pt idx="10">
                  <c:v>47</c:v>
                </c:pt>
                <c:pt idx="11">
                  <c:v>47</c:v>
                </c:pt>
                <c:pt idx="12">
                  <c:v>46</c:v>
                </c:pt>
                <c:pt idx="13">
                  <c:v>45</c:v>
                </c:pt>
                <c:pt idx="14">
                  <c:v>45</c:v>
                </c:pt>
                <c:pt idx="15">
                  <c:v>44</c:v>
                </c:pt>
                <c:pt idx="16">
                  <c:v>43</c:v>
                </c:pt>
                <c:pt idx="17">
                  <c:v>42</c:v>
                </c:pt>
                <c:pt idx="18">
                  <c:v>42</c:v>
                </c:pt>
                <c:pt idx="19">
                  <c:v>42</c:v>
                </c:pt>
                <c:pt idx="20">
                  <c:v>40</c:v>
                </c:pt>
                <c:pt idx="21">
                  <c:v>38</c:v>
                </c:pt>
                <c:pt idx="22">
                  <c:v>34</c:v>
                </c:pt>
                <c:pt idx="23">
                  <c:v>33</c:v>
                </c:pt>
                <c:pt idx="24">
                  <c:v>33</c:v>
                </c:pt>
                <c:pt idx="25">
                  <c:v>33</c:v>
                </c:pt>
                <c:pt idx="26">
                  <c:v>30</c:v>
                </c:pt>
                <c:pt idx="27">
                  <c:v>27</c:v>
                </c:pt>
                <c:pt idx="28">
                  <c:v>27</c:v>
                </c:pt>
                <c:pt idx="29">
                  <c:v>26</c:v>
                </c:pt>
                <c:pt idx="30">
                  <c:v>25</c:v>
                </c:pt>
                <c:pt idx="31">
                  <c:v>22</c:v>
                </c:pt>
                <c:pt idx="32">
                  <c:v>11</c:v>
                </c:pt>
              </c:numCache>
            </c:numRef>
          </c:val>
        </c:ser>
        <c:ser>
          <c:idx val="1"/>
          <c:order val="1"/>
          <c:tx>
            <c:strRef>
              <c:f>Sheet1!$C$1</c:f>
              <c:strCache>
                <c:ptCount val="1"/>
                <c:pt idx="0">
                  <c:v>Column1</c:v>
                </c:pt>
              </c:strCache>
            </c:strRef>
          </c:tx>
          <c:spPr>
            <a:solidFill>
              <a:srgbClr val="70A0FF"/>
            </a:solidFill>
          </c:spPr>
          <c:dPt>
            <c:idx val="15"/>
            <c:spPr>
              <a:solidFill>
                <a:srgbClr val="2970FF"/>
              </a:solidFill>
            </c:spPr>
          </c:dPt>
          <c:dPt>
            <c:idx val="18"/>
            <c:spPr>
              <a:solidFill>
                <a:srgbClr val="2970FF"/>
              </a:solidFill>
            </c:spPr>
          </c:dPt>
          <c:dLbls>
            <c:txPr>
              <a:bodyPr/>
              <a:lstStyle/>
              <a:p>
                <a:pPr>
                  <a:defRPr sz="1200"/>
                </a:pPr>
                <a:endParaRPr lang="sl-SI"/>
              </a:p>
            </c:txPr>
            <c:showVal val="1"/>
          </c:dLbls>
          <c:cat>
            <c:strRef>
              <c:f>Sheet1!$A$2:$A$34</c:f>
              <c:strCache>
                <c:ptCount val="33"/>
                <c:pt idx="0">
                  <c:v>SI</c:v>
                </c:pt>
                <c:pt idx="1">
                  <c:v>EL</c:v>
                </c:pt>
                <c:pt idx="2">
                  <c:v>HU</c:v>
                </c:pt>
                <c:pt idx="3">
                  <c:v>LT</c:v>
                </c:pt>
                <c:pt idx="4">
                  <c:v>IT</c:v>
                </c:pt>
                <c:pt idx="5">
                  <c:v>CZ</c:v>
                </c:pt>
                <c:pt idx="6">
                  <c:v>PL</c:v>
                </c:pt>
                <c:pt idx="7">
                  <c:v>PT</c:v>
                </c:pt>
                <c:pt idx="8">
                  <c:v>RO</c:v>
                </c:pt>
                <c:pt idx="9">
                  <c:v>AT</c:v>
                </c:pt>
                <c:pt idx="10">
                  <c:v>MT</c:v>
                </c:pt>
                <c:pt idx="11">
                  <c:v>LV</c:v>
                </c:pt>
                <c:pt idx="12">
                  <c:v>BE</c:v>
                </c:pt>
                <c:pt idx="13">
                  <c:v>DE</c:v>
                </c:pt>
                <c:pt idx="14">
                  <c:v>SK</c:v>
                </c:pt>
                <c:pt idx="15">
                  <c:v>LU</c:v>
                </c:pt>
                <c:pt idx="16">
                  <c:v>FR</c:v>
                </c:pt>
                <c:pt idx="17">
                  <c:v>EU27</c:v>
                </c:pt>
                <c:pt idx="18">
                  <c:v>BG</c:v>
                </c:pt>
                <c:pt idx="19">
                  <c:v>ALL</c:v>
                </c:pt>
                <c:pt idx="20">
                  <c:v>LI</c:v>
                </c:pt>
                <c:pt idx="21">
                  <c:v>CH</c:v>
                </c:pt>
                <c:pt idx="22">
                  <c:v>NL</c:v>
                </c:pt>
                <c:pt idx="23">
                  <c:v>EE</c:v>
                </c:pt>
                <c:pt idx="24">
                  <c:v>IE</c:v>
                </c:pt>
                <c:pt idx="25">
                  <c:v>ES</c:v>
                </c:pt>
                <c:pt idx="26">
                  <c:v>IS</c:v>
                </c:pt>
                <c:pt idx="27">
                  <c:v>CY</c:v>
                </c:pt>
                <c:pt idx="28">
                  <c:v>SE</c:v>
                </c:pt>
                <c:pt idx="29">
                  <c:v>FI</c:v>
                </c:pt>
                <c:pt idx="30">
                  <c:v>UK</c:v>
                </c:pt>
                <c:pt idx="31">
                  <c:v>NO</c:v>
                </c:pt>
                <c:pt idx="32">
                  <c:v>DK</c:v>
                </c:pt>
              </c:strCache>
            </c:strRef>
          </c:cat>
          <c:val>
            <c:numRef>
              <c:f>Sheet1!$C$2:$C$34</c:f>
              <c:numCache>
                <c:formatCode>General</c:formatCode>
                <c:ptCount val="33"/>
              </c:numCache>
            </c:numRef>
          </c:val>
        </c:ser>
        <c:gapWidth val="20"/>
        <c:overlap val="100"/>
        <c:axId val="113750400"/>
        <c:axId val="113751936"/>
      </c:barChart>
      <c:catAx>
        <c:axId val="113750400"/>
        <c:scaling>
          <c:orientation val="minMax"/>
        </c:scaling>
        <c:axPos val="b"/>
        <c:tickLblPos val="nextTo"/>
        <c:txPr>
          <a:bodyPr rot="-5400000" vert="horz"/>
          <a:lstStyle/>
          <a:p>
            <a:pPr>
              <a:defRPr sz="1200"/>
            </a:pPr>
            <a:endParaRPr lang="sl-SI"/>
          </a:p>
        </c:txPr>
        <c:crossAx val="113751936"/>
        <c:crosses val="autoZero"/>
        <c:auto val="1"/>
        <c:lblAlgn val="ctr"/>
        <c:lblOffset val="100"/>
      </c:catAx>
      <c:valAx>
        <c:axId val="113751936"/>
        <c:scaling>
          <c:orientation val="minMax"/>
          <c:max val="100"/>
          <c:min val="0"/>
        </c:scaling>
        <c:delete val="1"/>
        <c:axPos val="l"/>
        <c:numFmt formatCode="_-* #,##0_-;\-* #,##0_-;_-* &quot;-&quot;??_-;_-@_-" sourceLinked="1"/>
        <c:tickLblPos val="none"/>
        <c:crossAx val="113750400"/>
        <c:crosses val="autoZero"/>
        <c:crossBetween val="between"/>
      </c:valAx>
    </c:plotArea>
    <c:legend>
      <c:legendPos val="t"/>
      <c:legendEntry>
        <c:idx val="1"/>
        <c:delete val="1"/>
      </c:legendEntry>
      <c:layout>
        <c:manualLayout>
          <c:xMode val="edge"/>
          <c:yMode val="edge"/>
          <c:x val="0"/>
          <c:y val="9.4333895887447228E-2"/>
          <c:w val="8.7943733595800488E-2"/>
          <c:h val="0.1288396623445858"/>
        </c:manualLayout>
      </c:layout>
      <c:txPr>
        <a:bodyPr/>
        <a:lstStyle/>
        <a:p>
          <a:pPr>
            <a:defRPr sz="1200"/>
          </a:pPr>
          <a:endParaRPr lang="sl-SI"/>
        </a:p>
      </c:txPr>
    </c:legend>
    <c:plotVisOnly val="1"/>
    <c:dispBlanksAs val="gap"/>
  </c:chart>
  <c:txPr>
    <a:bodyPr/>
    <a:lstStyle/>
    <a:p>
      <a:pPr>
        <a:defRPr sz="1600">
          <a:latin typeface="Arial" pitchFamily="34" charset="0"/>
          <a:cs typeface="Arial" pitchFamily="34" charset="0"/>
        </a:defRPr>
      </a:pPr>
      <a:endParaRPr lang="sl-SI"/>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886985" cy="4973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smtClean="0">
                <a:solidFill>
                  <a:schemeClr val="tx1"/>
                </a:solidFill>
              </a:defRPr>
            </a:lvl1pPr>
          </a:lstStyle>
          <a:p>
            <a:pPr>
              <a:defRPr/>
            </a:pPr>
            <a:endParaRPr lang="en-US"/>
          </a:p>
        </p:txBody>
      </p:sp>
      <p:sp>
        <p:nvSpPr>
          <p:cNvPr id="23555" name="Rectangle 3"/>
          <p:cNvSpPr>
            <a:spLocks noGrp="1" noChangeArrowheads="1"/>
          </p:cNvSpPr>
          <p:nvPr>
            <p:ph type="dt" sz="quarter" idx="1"/>
          </p:nvPr>
        </p:nvSpPr>
        <p:spPr bwMode="auto">
          <a:xfrm>
            <a:off x="3772730" y="0"/>
            <a:ext cx="2888497" cy="4973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1"/>
                </a:solidFill>
              </a:defRPr>
            </a:lvl1pPr>
          </a:lstStyle>
          <a:p>
            <a:pPr>
              <a:defRPr/>
            </a:pPr>
            <a:endParaRPr lang="en-US"/>
          </a:p>
        </p:txBody>
      </p:sp>
      <p:sp>
        <p:nvSpPr>
          <p:cNvPr id="23556" name="Rectangle 4"/>
          <p:cNvSpPr>
            <a:spLocks noGrp="1" noChangeArrowheads="1"/>
          </p:cNvSpPr>
          <p:nvPr>
            <p:ph type="ftr" sz="quarter" idx="2"/>
          </p:nvPr>
        </p:nvSpPr>
        <p:spPr bwMode="auto">
          <a:xfrm>
            <a:off x="0" y="9427590"/>
            <a:ext cx="2886985" cy="4973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solidFill>
                  <a:schemeClr val="tx1"/>
                </a:solidFill>
              </a:defRPr>
            </a:lvl1pPr>
          </a:lstStyle>
          <a:p>
            <a:pPr>
              <a:defRPr/>
            </a:pPr>
            <a:endParaRPr lang="en-US"/>
          </a:p>
        </p:txBody>
      </p:sp>
      <p:sp>
        <p:nvSpPr>
          <p:cNvPr id="23557" name="Rectangle 5"/>
          <p:cNvSpPr>
            <a:spLocks noGrp="1" noChangeArrowheads="1"/>
          </p:cNvSpPr>
          <p:nvPr>
            <p:ph type="sldNum" sz="quarter" idx="3"/>
          </p:nvPr>
        </p:nvSpPr>
        <p:spPr bwMode="auto">
          <a:xfrm>
            <a:off x="3772730" y="9427590"/>
            <a:ext cx="2888497" cy="4973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60A22A64-DABC-4064-B750-1166323A2261}" type="slidenum">
              <a:rPr lang="en-US"/>
              <a:pPr>
                <a:defRPr/>
              </a:pPr>
              <a:t>‹#›</a:t>
            </a:fld>
            <a:endParaRPr lang="en-US"/>
          </a:p>
        </p:txBody>
      </p:sp>
    </p:spTree>
    <p:extLst>
      <p:ext uri="{BB962C8B-B14F-4D97-AF65-F5344CB8AC3E}">
        <p14:creationId xmlns:p14="http://schemas.microsoft.com/office/powerpoint/2010/main" xmlns="" val="2402957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6985" cy="4973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smtClean="0">
                <a:solidFill>
                  <a:schemeClr val="tx1"/>
                </a:solidFill>
              </a:defRPr>
            </a:lvl1pPr>
          </a:lstStyle>
          <a:p>
            <a:pPr>
              <a:defRPr/>
            </a:pPr>
            <a:endParaRPr lang="en-US"/>
          </a:p>
        </p:txBody>
      </p:sp>
      <p:sp>
        <p:nvSpPr>
          <p:cNvPr id="7171" name="Rectangle 3"/>
          <p:cNvSpPr>
            <a:spLocks noGrp="1" noChangeArrowheads="1"/>
          </p:cNvSpPr>
          <p:nvPr>
            <p:ph type="dt" idx="1"/>
          </p:nvPr>
        </p:nvSpPr>
        <p:spPr bwMode="auto">
          <a:xfrm>
            <a:off x="3772730" y="0"/>
            <a:ext cx="2888497" cy="4973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1"/>
                </a:solidFill>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850900" y="742950"/>
            <a:ext cx="4960938" cy="37226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66577" y="4715493"/>
            <a:ext cx="5329586" cy="4467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9427590"/>
            <a:ext cx="2886985" cy="4973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solidFill>
                  <a:schemeClr val="tx1"/>
                </a:solidFill>
              </a:defRPr>
            </a:lvl1pPr>
          </a:lstStyle>
          <a:p>
            <a:pPr>
              <a:defRPr/>
            </a:pPr>
            <a:endParaRPr lang="en-US"/>
          </a:p>
        </p:txBody>
      </p:sp>
      <p:sp>
        <p:nvSpPr>
          <p:cNvPr id="7175" name="Rectangle 7"/>
          <p:cNvSpPr>
            <a:spLocks noGrp="1" noChangeArrowheads="1"/>
          </p:cNvSpPr>
          <p:nvPr>
            <p:ph type="sldNum" sz="quarter" idx="5"/>
          </p:nvPr>
        </p:nvSpPr>
        <p:spPr bwMode="auto">
          <a:xfrm>
            <a:off x="3772730" y="9427590"/>
            <a:ext cx="2888497" cy="4973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EE73110-EE71-4669-B643-AD617B138744}" type="slidenum">
              <a:rPr lang="en-US"/>
              <a:pPr>
                <a:defRPr/>
              </a:pPr>
              <a:t>‹#›</a:t>
            </a:fld>
            <a:endParaRPr lang="en-US"/>
          </a:p>
        </p:txBody>
      </p:sp>
    </p:spTree>
    <p:extLst>
      <p:ext uri="{BB962C8B-B14F-4D97-AF65-F5344CB8AC3E}">
        <p14:creationId xmlns:p14="http://schemas.microsoft.com/office/powerpoint/2010/main" xmlns="" val="17417818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EE73110-EE71-4669-B643-AD617B138744}"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EE73110-EE71-4669-B643-AD617B13874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EE73110-EE71-4669-B643-AD617B13874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EE73110-EE71-4669-B643-AD617B13874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EE73110-EE71-4669-B643-AD617B138744}"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EE73110-EE71-4669-B643-AD617B138744}" type="slidenum">
              <a:rPr lang="en-US" smtClean="0"/>
              <a:pPr>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a:defRPr/>
            </a:pPr>
            <a:fld id="{8EE73110-EE71-4669-B643-AD617B13874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EE73110-EE71-4669-B643-AD617B13874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 name="Rectangle 2"/>
          <p:cNvSpPr>
            <a:spLocks noChangeArrowheads="1"/>
          </p:cNvSpPr>
          <p:nvPr userDrawn="1"/>
        </p:nvSpPr>
        <p:spPr bwMode="auto">
          <a:xfrm>
            <a:off x="6956425" y="6518275"/>
            <a:ext cx="1938338" cy="274638"/>
          </a:xfrm>
          <a:prstGeom prst="rect">
            <a:avLst/>
          </a:prstGeom>
          <a:noFill/>
          <a:ln w="9525">
            <a:noFill/>
            <a:miter lim="800000"/>
            <a:headEnd/>
            <a:tailEnd/>
          </a:ln>
        </p:spPr>
        <p:txBody>
          <a:bodyPr wrap="none">
            <a:spAutoFit/>
          </a:bodyPr>
          <a:lstStyle/>
          <a:p>
            <a:pPr algn="l" eaLnBrk="1" hangingPunct="1">
              <a:defRPr/>
            </a:pPr>
            <a:r>
              <a:rPr lang="en-GB" sz="1200" b="1">
                <a:solidFill>
                  <a:schemeClr val="tx2"/>
                </a:solidFill>
              </a:rPr>
              <a:t>Nobody’s Unpredictable</a:t>
            </a:r>
          </a:p>
        </p:txBody>
      </p:sp>
      <p:sp>
        <p:nvSpPr>
          <p:cNvPr id="67" name="Rectangle 174"/>
          <p:cNvSpPr>
            <a:spLocks noChangeArrowheads="1"/>
          </p:cNvSpPr>
          <p:nvPr userDrawn="1"/>
        </p:nvSpPr>
        <p:spPr bwMode="gray">
          <a:xfrm>
            <a:off x="3038475" y="3540125"/>
            <a:ext cx="6105525" cy="881063"/>
          </a:xfrm>
          <a:prstGeom prst="rect">
            <a:avLst/>
          </a:prstGeom>
          <a:solidFill>
            <a:schemeClr val="bg1"/>
          </a:solidFill>
          <a:ln w="9525" algn="ctr">
            <a:noFill/>
            <a:miter lim="800000"/>
            <a:headEnd/>
            <a:tailEnd/>
          </a:ln>
        </p:spPr>
        <p:txBody>
          <a:bodyPr wrap="none" anchor="ctr"/>
          <a:lstStyle/>
          <a:p>
            <a:pPr>
              <a:defRPr/>
            </a:pPr>
            <a:endParaRPr lang="en-US"/>
          </a:p>
        </p:txBody>
      </p:sp>
      <p:sp>
        <p:nvSpPr>
          <p:cNvPr id="109570" name="Rectangle 2"/>
          <p:cNvSpPr>
            <a:spLocks noGrp="1" noChangeArrowheads="1"/>
          </p:cNvSpPr>
          <p:nvPr>
            <p:ph type="ctrTitle"/>
          </p:nvPr>
        </p:nvSpPr>
        <p:spPr>
          <a:xfrm>
            <a:off x="487363" y="1473200"/>
            <a:ext cx="7772400" cy="1050925"/>
          </a:xfrm>
        </p:spPr>
        <p:txBody>
          <a:bodyPr lIns="0" tIns="0" rIns="0" bIns="0" anchor="b"/>
          <a:lstStyle>
            <a:lvl1pPr>
              <a:defRPr sz="2800"/>
            </a:lvl1pPr>
          </a:lstStyle>
          <a:p>
            <a:r>
              <a:rPr lang="en-US"/>
              <a:t>Click to edit Master title style</a:t>
            </a:r>
          </a:p>
        </p:txBody>
      </p:sp>
      <p:sp>
        <p:nvSpPr>
          <p:cNvPr id="109571" name="Rectangle 3"/>
          <p:cNvSpPr>
            <a:spLocks noGrp="1" noChangeArrowheads="1"/>
          </p:cNvSpPr>
          <p:nvPr>
            <p:ph type="subTitle" idx="1"/>
          </p:nvPr>
        </p:nvSpPr>
        <p:spPr>
          <a:xfrm>
            <a:off x="487363" y="2641600"/>
            <a:ext cx="6400800" cy="762000"/>
          </a:xfrm>
        </p:spPr>
        <p:txBody>
          <a:bodyPr lIns="0" tIns="0" rIns="0" bIns="0"/>
          <a:lstStyle>
            <a:lvl1pPr marL="0" indent="0">
              <a:buFont typeface="Wingdings" pitchFamily="2" charset="2"/>
              <a:buNone/>
              <a:defRPr sz="1800" b="1"/>
            </a:lvl1pPr>
          </a:lstStyle>
          <a:p>
            <a:r>
              <a:rPr lang="en-US"/>
              <a:t>Click to edit Master subtitle style</a:t>
            </a:r>
          </a:p>
        </p:txBody>
      </p:sp>
      <p:sp>
        <p:nvSpPr>
          <p:cNvPr id="24" name="Rectangle 172"/>
          <p:cNvSpPr>
            <a:spLocks noChangeArrowheads="1"/>
          </p:cNvSpPr>
          <p:nvPr userDrawn="1"/>
        </p:nvSpPr>
        <p:spPr bwMode="auto">
          <a:xfrm>
            <a:off x="0" y="6262688"/>
            <a:ext cx="9144000" cy="214312"/>
          </a:xfrm>
          <a:prstGeom prst="rect">
            <a:avLst/>
          </a:prstGeom>
          <a:solidFill>
            <a:srgbClr val="99A6C1">
              <a:alpha val="50000"/>
            </a:srgbClr>
          </a:solidFill>
          <a:ln w="9525" algn="ctr">
            <a:noFill/>
            <a:miter lim="800000"/>
            <a:headEnd/>
            <a:tailEnd/>
          </a:ln>
        </p:spPr>
        <p:txBody>
          <a:bodyPr wrap="none" anchor="ctr"/>
          <a:lstStyle/>
          <a:p>
            <a:pPr>
              <a:defRPr/>
            </a:pPr>
            <a:endParaRPr lang="en-US"/>
          </a:p>
        </p:txBody>
      </p:sp>
      <p:grpSp>
        <p:nvGrpSpPr>
          <p:cNvPr id="109699" name="Group 60"/>
          <p:cNvGrpSpPr>
            <a:grpSpLocks/>
          </p:cNvGrpSpPr>
          <p:nvPr userDrawn="1"/>
        </p:nvGrpSpPr>
        <p:grpSpPr bwMode="auto">
          <a:xfrm>
            <a:off x="381000" y="381000"/>
            <a:ext cx="1081088" cy="992188"/>
            <a:chOff x="1020" y="346"/>
            <a:chExt cx="4114" cy="3756"/>
          </a:xfrm>
        </p:grpSpPr>
        <p:sp>
          <p:nvSpPr>
            <p:cNvPr id="273469" name="Freeform 61"/>
            <p:cNvSpPr>
              <a:spLocks/>
            </p:cNvSpPr>
            <p:nvPr userDrawn="1"/>
          </p:nvSpPr>
          <p:spPr bwMode="auto">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endParaRPr>
            </a:p>
          </p:txBody>
        </p:sp>
        <p:sp>
          <p:nvSpPr>
            <p:cNvPr id="273470" name="Freeform 62"/>
            <p:cNvSpPr>
              <a:spLocks/>
            </p:cNvSpPr>
            <p:nvPr userDrawn="1"/>
          </p:nvSpPr>
          <p:spPr bwMode="auto">
            <a:xfrm>
              <a:off x="2633" y="1722"/>
              <a:ext cx="91" cy="60"/>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1" name="Freeform 63"/>
            <p:cNvSpPr>
              <a:spLocks/>
            </p:cNvSpPr>
            <p:nvPr userDrawn="1"/>
          </p:nvSpPr>
          <p:spPr bwMode="auto">
            <a:xfrm>
              <a:off x="2826" y="1878"/>
              <a:ext cx="66" cy="72"/>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2" name="Freeform 64"/>
            <p:cNvSpPr>
              <a:spLocks/>
            </p:cNvSpPr>
            <p:nvPr userDrawn="1"/>
          </p:nvSpPr>
          <p:spPr bwMode="auto">
            <a:xfrm>
              <a:off x="2536" y="1217"/>
              <a:ext cx="103" cy="72"/>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3" name="Freeform 65"/>
            <p:cNvSpPr>
              <a:spLocks/>
            </p:cNvSpPr>
            <p:nvPr userDrawn="1"/>
          </p:nvSpPr>
          <p:spPr bwMode="auto">
            <a:xfrm>
              <a:off x="2476" y="1392"/>
              <a:ext cx="85" cy="72"/>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4" name="Freeform 66"/>
            <p:cNvSpPr>
              <a:spLocks/>
            </p:cNvSpPr>
            <p:nvPr userDrawn="1"/>
          </p:nvSpPr>
          <p:spPr bwMode="auto">
            <a:xfrm>
              <a:off x="2452" y="1590"/>
              <a:ext cx="97" cy="60"/>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5" name="Freeform 67"/>
            <p:cNvSpPr>
              <a:spLocks/>
            </p:cNvSpPr>
            <p:nvPr userDrawn="1"/>
          </p:nvSpPr>
          <p:spPr bwMode="auto">
            <a:xfrm>
              <a:off x="2724" y="941"/>
              <a:ext cx="97" cy="54"/>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6" name="Freeform 68"/>
            <p:cNvSpPr>
              <a:spLocks/>
            </p:cNvSpPr>
            <p:nvPr userDrawn="1"/>
          </p:nvSpPr>
          <p:spPr bwMode="auto">
            <a:xfrm>
              <a:off x="2941" y="851"/>
              <a:ext cx="66" cy="102"/>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7" name="Freeform 69"/>
            <p:cNvSpPr>
              <a:spLocks noEditPoints="1"/>
            </p:cNvSpPr>
            <p:nvPr userDrawn="1"/>
          </p:nvSpPr>
          <p:spPr bwMode="auto">
            <a:xfrm>
              <a:off x="3171" y="665"/>
              <a:ext cx="767" cy="1977"/>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8" name="Freeform 70"/>
            <p:cNvSpPr>
              <a:spLocks/>
            </p:cNvSpPr>
            <p:nvPr userDrawn="1"/>
          </p:nvSpPr>
          <p:spPr bwMode="auto">
            <a:xfrm>
              <a:off x="1020" y="346"/>
              <a:ext cx="2187"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9" name="Freeform 71"/>
            <p:cNvSpPr>
              <a:spLocks noEditPoints="1"/>
            </p:cNvSpPr>
            <p:nvPr userDrawn="1"/>
          </p:nvSpPr>
          <p:spPr bwMode="auto">
            <a:xfrm>
              <a:off x="3267" y="2816"/>
              <a:ext cx="695" cy="679"/>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73480" name="Freeform 72"/>
            <p:cNvSpPr>
              <a:spLocks/>
            </p:cNvSpPr>
            <p:nvPr userDrawn="1"/>
          </p:nvSpPr>
          <p:spPr bwMode="auto">
            <a:xfrm>
              <a:off x="4053" y="2816"/>
              <a:ext cx="483" cy="679"/>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73481" name="Freeform 73"/>
            <p:cNvSpPr>
              <a:spLocks/>
            </p:cNvSpPr>
            <p:nvPr userDrawn="1"/>
          </p:nvSpPr>
          <p:spPr bwMode="auto">
            <a:xfrm>
              <a:off x="1527" y="2582"/>
              <a:ext cx="248" cy="889"/>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73482" name="Freeform 74"/>
            <p:cNvSpPr>
              <a:spLocks noEditPoints="1"/>
            </p:cNvSpPr>
            <p:nvPr userDrawn="1"/>
          </p:nvSpPr>
          <p:spPr bwMode="auto">
            <a:xfrm>
              <a:off x="1902" y="2816"/>
              <a:ext cx="725" cy="937"/>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73483" name="Freeform 75"/>
            <p:cNvSpPr>
              <a:spLocks/>
            </p:cNvSpPr>
            <p:nvPr userDrawn="1"/>
          </p:nvSpPr>
          <p:spPr bwMode="auto">
            <a:xfrm>
              <a:off x="2712" y="2816"/>
              <a:ext cx="483" cy="679"/>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192088"/>
            <a:ext cx="2073275" cy="5934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92088"/>
            <a:ext cx="6067425"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92088"/>
            <a:ext cx="7607300" cy="550862"/>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143000"/>
            <a:ext cx="8229600" cy="4983163"/>
          </a:xfrm>
        </p:spPr>
        <p:txBody>
          <a:bodyPr/>
          <a:lstStyle/>
          <a:p>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34178" name="Picture 2" descr="ASI_logo_rgb 50"/>
          <p:cNvPicPr>
            <a:picLocks noChangeAspect="1" noChangeArrowheads="1"/>
          </p:cNvPicPr>
          <p:nvPr userDrawn="1"/>
        </p:nvPicPr>
        <p:blipFill>
          <a:blip r:embed="rId2" cstate="print"/>
          <a:srcRect/>
          <a:stretch>
            <a:fillRect/>
          </a:stretch>
        </p:blipFill>
        <p:spPr bwMode="auto">
          <a:xfrm>
            <a:off x="5903913" y="531813"/>
            <a:ext cx="2865437" cy="554037"/>
          </a:xfrm>
          <a:prstGeom prst="rect">
            <a:avLst/>
          </a:prstGeom>
          <a:noFill/>
        </p:spPr>
      </p:pic>
      <p:sp>
        <p:nvSpPr>
          <p:cNvPr id="26" name="Oval 171"/>
          <p:cNvSpPr>
            <a:spLocks noChangeArrowheads="1"/>
          </p:cNvSpPr>
          <p:nvPr userDrawn="1"/>
        </p:nvSpPr>
        <p:spPr bwMode="auto">
          <a:xfrm>
            <a:off x="5029200" y="5715000"/>
            <a:ext cx="76200" cy="74613"/>
          </a:xfrm>
          <a:prstGeom prst="ellipse">
            <a:avLst/>
          </a:prstGeom>
          <a:solidFill>
            <a:schemeClr val="folHlink"/>
          </a:solidFill>
          <a:ln w="9525" algn="ctr">
            <a:noFill/>
            <a:round/>
            <a:headEnd/>
            <a:tailEnd/>
          </a:ln>
          <a:effectLst/>
        </p:spPr>
        <p:txBody>
          <a:bodyPr wrap="none" anchor="ctr"/>
          <a:lstStyle/>
          <a:p>
            <a:pPr>
              <a:defRPr/>
            </a:pPr>
            <a:endParaRPr lang="en-US"/>
          </a:p>
        </p:txBody>
      </p:sp>
      <p:grpSp>
        <p:nvGrpSpPr>
          <p:cNvPr id="434180" name="Group 4"/>
          <p:cNvGrpSpPr>
            <a:grpSpLocks/>
          </p:cNvGrpSpPr>
          <p:nvPr userDrawn="1"/>
        </p:nvGrpSpPr>
        <p:grpSpPr bwMode="auto">
          <a:xfrm>
            <a:off x="487363" y="488950"/>
            <a:ext cx="990600" cy="909638"/>
            <a:chOff x="307" y="308"/>
            <a:chExt cx="624" cy="573"/>
          </a:xfrm>
        </p:grpSpPr>
        <p:sp>
          <p:nvSpPr>
            <p:cNvPr id="28" name="Freeform 61"/>
            <p:cNvSpPr>
              <a:spLocks/>
            </p:cNvSpPr>
            <p:nvPr userDrawn="1"/>
          </p:nvSpPr>
          <p:spPr bwMode="gray">
            <a:xfrm>
              <a:off x="307" y="308"/>
              <a:ext cx="624" cy="573"/>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chemeClr val="tx1"/>
                </a:solidFill>
              </a:endParaRPr>
            </a:p>
          </p:txBody>
        </p:sp>
        <p:sp>
          <p:nvSpPr>
            <p:cNvPr id="29" name="Freeform 62"/>
            <p:cNvSpPr>
              <a:spLocks/>
            </p:cNvSpPr>
            <p:nvPr userDrawn="1"/>
          </p:nvSpPr>
          <p:spPr bwMode="gray">
            <a:xfrm>
              <a:off x="552" y="518"/>
              <a:ext cx="13" cy="9"/>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30" name="Freeform 63"/>
            <p:cNvSpPr>
              <a:spLocks/>
            </p:cNvSpPr>
            <p:nvPr userDrawn="1"/>
          </p:nvSpPr>
          <p:spPr bwMode="gray">
            <a:xfrm>
              <a:off x="581" y="542"/>
              <a:ext cx="10" cy="11"/>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31" name="Freeform 64"/>
            <p:cNvSpPr>
              <a:spLocks/>
            </p:cNvSpPr>
            <p:nvPr userDrawn="1"/>
          </p:nvSpPr>
          <p:spPr bwMode="gray">
            <a:xfrm>
              <a:off x="537" y="441"/>
              <a:ext cx="16" cy="11"/>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32" name="Freeform 65"/>
            <p:cNvSpPr>
              <a:spLocks/>
            </p:cNvSpPr>
            <p:nvPr userDrawn="1"/>
          </p:nvSpPr>
          <p:spPr bwMode="gray">
            <a:xfrm>
              <a:off x="528" y="468"/>
              <a:ext cx="13" cy="11"/>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33" name="Freeform 66"/>
            <p:cNvSpPr>
              <a:spLocks/>
            </p:cNvSpPr>
            <p:nvPr userDrawn="1"/>
          </p:nvSpPr>
          <p:spPr bwMode="gray">
            <a:xfrm>
              <a:off x="524" y="498"/>
              <a:ext cx="15" cy="9"/>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34" name="Freeform 67"/>
            <p:cNvSpPr>
              <a:spLocks/>
            </p:cNvSpPr>
            <p:nvPr userDrawn="1"/>
          </p:nvSpPr>
          <p:spPr bwMode="gray">
            <a:xfrm>
              <a:off x="565" y="399"/>
              <a:ext cx="15" cy="8"/>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35" name="Freeform 68"/>
            <p:cNvSpPr>
              <a:spLocks/>
            </p:cNvSpPr>
            <p:nvPr userDrawn="1"/>
          </p:nvSpPr>
          <p:spPr bwMode="gray">
            <a:xfrm>
              <a:off x="598" y="385"/>
              <a:ext cx="10" cy="16"/>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36" name="Freeform 69"/>
            <p:cNvSpPr>
              <a:spLocks noEditPoints="1"/>
            </p:cNvSpPr>
            <p:nvPr userDrawn="1"/>
          </p:nvSpPr>
          <p:spPr bwMode="gray">
            <a:xfrm>
              <a:off x="633" y="357"/>
              <a:ext cx="117" cy="301"/>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37" name="Freeform 70"/>
            <p:cNvSpPr>
              <a:spLocks/>
            </p:cNvSpPr>
            <p:nvPr userDrawn="1"/>
          </p:nvSpPr>
          <p:spPr bwMode="gray">
            <a:xfrm>
              <a:off x="307" y="308"/>
              <a:ext cx="332" cy="573"/>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38" name="Freeform 71"/>
            <p:cNvSpPr>
              <a:spLocks noEditPoints="1"/>
            </p:cNvSpPr>
            <p:nvPr userDrawn="1"/>
          </p:nvSpPr>
          <p:spPr bwMode="gray">
            <a:xfrm>
              <a:off x="648" y="685"/>
              <a:ext cx="105" cy="103"/>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39" name="Freeform 72"/>
            <p:cNvSpPr>
              <a:spLocks/>
            </p:cNvSpPr>
            <p:nvPr userDrawn="1"/>
          </p:nvSpPr>
          <p:spPr bwMode="gray">
            <a:xfrm>
              <a:off x="767" y="685"/>
              <a:ext cx="73" cy="103"/>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40" name="Freeform 73"/>
            <p:cNvSpPr>
              <a:spLocks/>
            </p:cNvSpPr>
            <p:nvPr userDrawn="1"/>
          </p:nvSpPr>
          <p:spPr bwMode="gray">
            <a:xfrm>
              <a:off x="384" y="649"/>
              <a:ext cx="38" cy="136"/>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41" name="Freeform 74"/>
            <p:cNvSpPr>
              <a:spLocks noEditPoints="1"/>
            </p:cNvSpPr>
            <p:nvPr userDrawn="1"/>
          </p:nvSpPr>
          <p:spPr bwMode="gray">
            <a:xfrm>
              <a:off x="441" y="685"/>
              <a:ext cx="110" cy="143"/>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42" name="Freeform 75"/>
            <p:cNvSpPr>
              <a:spLocks/>
            </p:cNvSpPr>
            <p:nvPr userDrawn="1"/>
          </p:nvSpPr>
          <p:spPr bwMode="gray">
            <a:xfrm>
              <a:off x="564" y="685"/>
              <a:ext cx="73" cy="103"/>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grpSp>
      <p:grpSp>
        <p:nvGrpSpPr>
          <p:cNvPr id="44" name="Group 148"/>
          <p:cNvGrpSpPr>
            <a:grpSpLocks/>
          </p:cNvGrpSpPr>
          <p:nvPr userDrawn="1"/>
        </p:nvGrpSpPr>
        <p:grpSpPr bwMode="auto">
          <a:xfrm>
            <a:off x="7010400" y="5562600"/>
            <a:ext cx="457200" cy="407988"/>
            <a:chOff x="1152" y="3164"/>
            <a:chExt cx="349" cy="312"/>
          </a:xfrm>
        </p:grpSpPr>
        <p:sp>
          <p:nvSpPr>
            <p:cNvPr id="45" name="Arc 136"/>
            <p:cNvSpPr>
              <a:spLocks/>
            </p:cNvSpPr>
            <p:nvPr userDrawn="1"/>
          </p:nvSpPr>
          <p:spPr bwMode="auto">
            <a:xfrm rot="616880">
              <a:off x="1152" y="3312"/>
              <a:ext cx="240" cy="164"/>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28575">
              <a:solidFill>
                <a:schemeClr val="bg1"/>
              </a:solidFill>
              <a:round/>
              <a:headEnd/>
              <a:tailEnd/>
            </a:ln>
            <a:effectLst/>
          </p:spPr>
          <p:txBody>
            <a:bodyPr wrap="none" anchor="ctr"/>
            <a:lstStyle/>
            <a:p>
              <a:pPr>
                <a:defRPr/>
              </a:pPr>
              <a:endParaRPr lang="en-US"/>
            </a:p>
          </p:txBody>
        </p:sp>
        <p:sp>
          <p:nvSpPr>
            <p:cNvPr id="46" name="Arc 137"/>
            <p:cNvSpPr>
              <a:spLocks/>
            </p:cNvSpPr>
            <p:nvPr userDrawn="1"/>
          </p:nvSpPr>
          <p:spPr bwMode="auto">
            <a:xfrm rot="408787">
              <a:off x="1270" y="3230"/>
              <a:ext cx="191" cy="130"/>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28575">
              <a:solidFill>
                <a:schemeClr val="bg1"/>
              </a:solidFill>
              <a:round/>
              <a:headEnd/>
              <a:tailEnd/>
            </a:ln>
            <a:effectLst/>
          </p:spPr>
          <p:txBody>
            <a:bodyPr wrap="none" anchor="ctr"/>
            <a:lstStyle/>
            <a:p>
              <a:pPr>
                <a:defRPr/>
              </a:pPr>
              <a:endParaRPr lang="en-US"/>
            </a:p>
          </p:txBody>
        </p:sp>
        <p:sp>
          <p:nvSpPr>
            <p:cNvPr id="47" name="Arc 142"/>
            <p:cNvSpPr>
              <a:spLocks/>
            </p:cNvSpPr>
            <p:nvPr userDrawn="1"/>
          </p:nvSpPr>
          <p:spPr bwMode="auto">
            <a:xfrm rot="408787">
              <a:off x="1402" y="3164"/>
              <a:ext cx="99" cy="68"/>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28575">
              <a:solidFill>
                <a:schemeClr val="bg1"/>
              </a:solidFill>
              <a:round/>
              <a:headEnd/>
              <a:tailEnd/>
            </a:ln>
            <a:effectLst/>
          </p:spPr>
          <p:txBody>
            <a:bodyPr wrap="none" anchor="ctr"/>
            <a:lstStyle/>
            <a:p>
              <a:pPr>
                <a:defRPr/>
              </a:pPr>
              <a:endParaRPr lang="en-US"/>
            </a:p>
          </p:txBody>
        </p:sp>
      </p:grpSp>
      <p:grpSp>
        <p:nvGrpSpPr>
          <p:cNvPr id="48" name="Group 150"/>
          <p:cNvGrpSpPr>
            <a:grpSpLocks/>
          </p:cNvGrpSpPr>
          <p:nvPr userDrawn="1"/>
        </p:nvGrpSpPr>
        <p:grpSpPr bwMode="auto">
          <a:xfrm rot="4846840">
            <a:off x="5769769" y="5736431"/>
            <a:ext cx="381000" cy="338138"/>
            <a:chOff x="373" y="2223"/>
            <a:chExt cx="325" cy="288"/>
          </a:xfrm>
        </p:grpSpPr>
        <p:sp>
          <p:nvSpPr>
            <p:cNvPr id="49" name="Arc 143"/>
            <p:cNvSpPr>
              <a:spLocks/>
            </p:cNvSpPr>
            <p:nvPr userDrawn="1"/>
          </p:nvSpPr>
          <p:spPr bwMode="auto">
            <a:xfrm rot="11519814">
              <a:off x="458" y="2224"/>
              <a:ext cx="240" cy="164"/>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28575">
              <a:solidFill>
                <a:schemeClr val="bg1"/>
              </a:solidFill>
              <a:round/>
              <a:headEnd/>
              <a:tailEnd/>
            </a:ln>
            <a:effectLst/>
          </p:spPr>
          <p:txBody>
            <a:bodyPr wrap="none" anchor="ctr"/>
            <a:lstStyle/>
            <a:p>
              <a:pPr>
                <a:defRPr/>
              </a:pPr>
              <a:endParaRPr lang="en-US"/>
            </a:p>
          </p:txBody>
        </p:sp>
        <p:sp>
          <p:nvSpPr>
            <p:cNvPr id="50" name="Arc 144"/>
            <p:cNvSpPr>
              <a:spLocks/>
            </p:cNvSpPr>
            <p:nvPr userDrawn="1"/>
          </p:nvSpPr>
          <p:spPr bwMode="auto">
            <a:xfrm rot="11551729">
              <a:off x="409" y="2327"/>
              <a:ext cx="192" cy="131"/>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28575">
              <a:solidFill>
                <a:schemeClr val="bg1"/>
              </a:solidFill>
              <a:round/>
              <a:headEnd/>
              <a:tailEnd/>
            </a:ln>
            <a:effectLst/>
          </p:spPr>
          <p:txBody>
            <a:bodyPr wrap="none" anchor="ctr"/>
            <a:lstStyle/>
            <a:p>
              <a:pPr>
                <a:defRPr/>
              </a:pPr>
              <a:endParaRPr lang="en-US"/>
            </a:p>
          </p:txBody>
        </p:sp>
        <p:sp>
          <p:nvSpPr>
            <p:cNvPr id="51" name="Arc 145"/>
            <p:cNvSpPr>
              <a:spLocks/>
            </p:cNvSpPr>
            <p:nvPr userDrawn="1"/>
          </p:nvSpPr>
          <p:spPr bwMode="auto">
            <a:xfrm rot="11516539">
              <a:off x="373" y="2443"/>
              <a:ext cx="99" cy="68"/>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28575">
              <a:solidFill>
                <a:schemeClr val="bg1"/>
              </a:solidFill>
              <a:round/>
              <a:headEnd/>
              <a:tailEnd/>
            </a:ln>
            <a:effectLst/>
          </p:spPr>
          <p:txBody>
            <a:bodyPr wrap="none" anchor="ctr"/>
            <a:lstStyle/>
            <a:p>
              <a:pPr>
                <a:defRPr/>
              </a:pPr>
              <a:endParaRPr lang="en-US"/>
            </a:p>
          </p:txBody>
        </p:sp>
      </p:grpSp>
      <p:sp>
        <p:nvSpPr>
          <p:cNvPr id="52" name="Arc 151"/>
          <p:cNvSpPr>
            <a:spLocks/>
          </p:cNvSpPr>
          <p:nvPr userDrawn="1"/>
        </p:nvSpPr>
        <p:spPr bwMode="auto">
          <a:xfrm>
            <a:off x="7810500" y="5106988"/>
            <a:ext cx="254000" cy="569912"/>
          </a:xfrm>
          <a:custGeom>
            <a:avLst/>
            <a:gdLst>
              <a:gd name="G0" fmla="+- 18341 0 0"/>
              <a:gd name="G1" fmla="+- 21600 0 0"/>
              <a:gd name="G2" fmla="+- 21600 0 0"/>
              <a:gd name="T0" fmla="*/ 0 w 39941"/>
              <a:gd name="T1" fmla="*/ 10190 h 27733"/>
              <a:gd name="T2" fmla="*/ 39052 w 39941"/>
              <a:gd name="T3" fmla="*/ 27733 h 27733"/>
              <a:gd name="T4" fmla="*/ 18341 w 39941"/>
              <a:gd name="T5" fmla="*/ 21600 h 27733"/>
            </a:gdLst>
            <a:ahLst/>
            <a:cxnLst>
              <a:cxn ang="0">
                <a:pos x="T0" y="T1"/>
              </a:cxn>
              <a:cxn ang="0">
                <a:pos x="T2" y="T3"/>
              </a:cxn>
              <a:cxn ang="0">
                <a:pos x="T4" y="T5"/>
              </a:cxn>
            </a:cxnLst>
            <a:rect l="0" t="0" r="r" b="b"/>
            <a:pathLst>
              <a:path w="39941" h="27733" fill="none" extrusionOk="0">
                <a:moveTo>
                  <a:pt x="0" y="10190"/>
                </a:moveTo>
                <a:cubicBezTo>
                  <a:pt x="3942" y="3852"/>
                  <a:pt x="10877" y="-1"/>
                  <a:pt x="18341" y="0"/>
                </a:cubicBezTo>
                <a:cubicBezTo>
                  <a:pt x="30270" y="0"/>
                  <a:pt x="39941" y="9670"/>
                  <a:pt x="39941" y="21600"/>
                </a:cubicBezTo>
                <a:cubicBezTo>
                  <a:pt x="39941" y="23676"/>
                  <a:pt x="39641" y="25742"/>
                  <a:pt x="39052" y="27733"/>
                </a:cubicBezTo>
              </a:path>
              <a:path w="39941" h="27733" stroke="0" extrusionOk="0">
                <a:moveTo>
                  <a:pt x="0" y="10190"/>
                </a:moveTo>
                <a:cubicBezTo>
                  <a:pt x="3942" y="3852"/>
                  <a:pt x="10877" y="-1"/>
                  <a:pt x="18341" y="0"/>
                </a:cubicBezTo>
                <a:cubicBezTo>
                  <a:pt x="30270" y="0"/>
                  <a:pt x="39941" y="9670"/>
                  <a:pt x="39941" y="21600"/>
                </a:cubicBezTo>
                <a:cubicBezTo>
                  <a:pt x="39941" y="23676"/>
                  <a:pt x="39641" y="25742"/>
                  <a:pt x="39052" y="27733"/>
                </a:cubicBezTo>
                <a:lnTo>
                  <a:pt x="18341" y="21600"/>
                </a:lnTo>
                <a:close/>
              </a:path>
            </a:pathLst>
          </a:custGeom>
          <a:noFill/>
          <a:ln w="12700">
            <a:solidFill>
              <a:srgbClr val="E2F6EC"/>
            </a:solidFill>
            <a:round/>
            <a:headEnd/>
            <a:tailEnd/>
          </a:ln>
          <a:effectLst/>
        </p:spPr>
        <p:txBody>
          <a:bodyPr wrap="none" anchor="ctr"/>
          <a:lstStyle/>
          <a:p>
            <a:pPr>
              <a:defRPr/>
            </a:pPr>
            <a:endParaRPr lang="en-US"/>
          </a:p>
        </p:txBody>
      </p:sp>
      <p:sp>
        <p:nvSpPr>
          <p:cNvPr id="53" name="Arc 152"/>
          <p:cNvSpPr>
            <a:spLocks/>
          </p:cNvSpPr>
          <p:nvPr userDrawn="1"/>
        </p:nvSpPr>
        <p:spPr bwMode="auto">
          <a:xfrm flipH="1">
            <a:off x="7596188" y="5127625"/>
            <a:ext cx="219075" cy="762000"/>
          </a:xfrm>
          <a:custGeom>
            <a:avLst/>
            <a:gdLst>
              <a:gd name="G0" fmla="+- 18341 0 0"/>
              <a:gd name="G1" fmla="+- 21600 0 0"/>
              <a:gd name="G2" fmla="+- 21600 0 0"/>
              <a:gd name="T0" fmla="*/ 0 w 39941"/>
              <a:gd name="T1" fmla="*/ 10190 h 27733"/>
              <a:gd name="T2" fmla="*/ 39052 w 39941"/>
              <a:gd name="T3" fmla="*/ 27733 h 27733"/>
              <a:gd name="T4" fmla="*/ 18341 w 39941"/>
              <a:gd name="T5" fmla="*/ 21600 h 27733"/>
            </a:gdLst>
            <a:ahLst/>
            <a:cxnLst>
              <a:cxn ang="0">
                <a:pos x="T0" y="T1"/>
              </a:cxn>
              <a:cxn ang="0">
                <a:pos x="T2" y="T3"/>
              </a:cxn>
              <a:cxn ang="0">
                <a:pos x="T4" y="T5"/>
              </a:cxn>
            </a:cxnLst>
            <a:rect l="0" t="0" r="r" b="b"/>
            <a:pathLst>
              <a:path w="39941" h="27733" fill="none" extrusionOk="0">
                <a:moveTo>
                  <a:pt x="0" y="10190"/>
                </a:moveTo>
                <a:cubicBezTo>
                  <a:pt x="3942" y="3852"/>
                  <a:pt x="10877" y="-1"/>
                  <a:pt x="18341" y="0"/>
                </a:cubicBezTo>
                <a:cubicBezTo>
                  <a:pt x="30270" y="0"/>
                  <a:pt x="39941" y="9670"/>
                  <a:pt x="39941" y="21600"/>
                </a:cubicBezTo>
                <a:cubicBezTo>
                  <a:pt x="39941" y="23676"/>
                  <a:pt x="39641" y="25742"/>
                  <a:pt x="39052" y="27733"/>
                </a:cubicBezTo>
              </a:path>
              <a:path w="39941" h="27733" stroke="0" extrusionOk="0">
                <a:moveTo>
                  <a:pt x="0" y="10190"/>
                </a:moveTo>
                <a:cubicBezTo>
                  <a:pt x="3942" y="3852"/>
                  <a:pt x="10877" y="-1"/>
                  <a:pt x="18341" y="0"/>
                </a:cubicBezTo>
                <a:cubicBezTo>
                  <a:pt x="30270" y="0"/>
                  <a:pt x="39941" y="9670"/>
                  <a:pt x="39941" y="21600"/>
                </a:cubicBezTo>
                <a:cubicBezTo>
                  <a:pt x="39941" y="23676"/>
                  <a:pt x="39641" y="25742"/>
                  <a:pt x="39052" y="27733"/>
                </a:cubicBezTo>
                <a:lnTo>
                  <a:pt x="18341" y="21600"/>
                </a:lnTo>
                <a:close/>
              </a:path>
            </a:pathLst>
          </a:custGeom>
          <a:noFill/>
          <a:ln w="12700">
            <a:solidFill>
              <a:srgbClr val="E2F6EC"/>
            </a:solidFill>
            <a:round/>
            <a:headEnd/>
            <a:tailEnd/>
          </a:ln>
          <a:effectLst/>
        </p:spPr>
        <p:txBody>
          <a:bodyPr wrap="none" anchor="ctr"/>
          <a:lstStyle/>
          <a:p>
            <a:pPr>
              <a:defRPr/>
            </a:pPr>
            <a:endParaRPr lang="en-US"/>
          </a:p>
        </p:txBody>
      </p:sp>
      <p:sp>
        <p:nvSpPr>
          <p:cNvPr id="54" name="Freeform 162"/>
          <p:cNvSpPr>
            <a:spLocks/>
          </p:cNvSpPr>
          <p:nvPr userDrawn="1"/>
        </p:nvSpPr>
        <p:spPr bwMode="auto">
          <a:xfrm>
            <a:off x="3990975" y="5556250"/>
            <a:ext cx="246063" cy="238125"/>
          </a:xfrm>
          <a:custGeom>
            <a:avLst/>
            <a:gdLst/>
            <a:ahLst/>
            <a:cxnLst>
              <a:cxn ang="0">
                <a:pos x="0" y="0"/>
              </a:cxn>
              <a:cxn ang="0">
                <a:pos x="0" y="192"/>
              </a:cxn>
              <a:cxn ang="0">
                <a:pos x="240" y="240"/>
              </a:cxn>
              <a:cxn ang="0">
                <a:pos x="240" y="0"/>
              </a:cxn>
              <a:cxn ang="0">
                <a:pos x="0" y="0"/>
              </a:cxn>
            </a:cxnLst>
            <a:rect l="0" t="0" r="r" b="b"/>
            <a:pathLst>
              <a:path w="240" h="240">
                <a:moveTo>
                  <a:pt x="0" y="0"/>
                </a:moveTo>
                <a:lnTo>
                  <a:pt x="0" y="192"/>
                </a:lnTo>
                <a:lnTo>
                  <a:pt x="240" y="240"/>
                </a:lnTo>
                <a:lnTo>
                  <a:pt x="240" y="0"/>
                </a:lnTo>
                <a:lnTo>
                  <a:pt x="0" y="0"/>
                </a:lnTo>
                <a:close/>
              </a:path>
            </a:pathLst>
          </a:custGeom>
          <a:solidFill>
            <a:srgbClr val="292969"/>
          </a:solidFill>
          <a:ln w="9525" cap="flat" cmpd="sng">
            <a:noFill/>
            <a:prstDash val="solid"/>
            <a:round/>
            <a:headEnd/>
            <a:tailEnd/>
          </a:ln>
          <a:effectLst/>
        </p:spPr>
        <p:txBody>
          <a:bodyPr/>
          <a:lstStyle/>
          <a:p>
            <a:pPr>
              <a:defRPr/>
            </a:pPr>
            <a:endParaRPr lang="en-US"/>
          </a:p>
        </p:txBody>
      </p:sp>
      <p:grpSp>
        <p:nvGrpSpPr>
          <p:cNvPr id="55" name="Group 154"/>
          <p:cNvGrpSpPr>
            <a:grpSpLocks/>
          </p:cNvGrpSpPr>
          <p:nvPr userDrawn="1"/>
        </p:nvGrpSpPr>
        <p:grpSpPr bwMode="auto">
          <a:xfrm rot="-1168595">
            <a:off x="3921125" y="5824538"/>
            <a:ext cx="217488" cy="195262"/>
            <a:chOff x="1152" y="3164"/>
            <a:chExt cx="349" cy="312"/>
          </a:xfrm>
        </p:grpSpPr>
        <p:sp>
          <p:nvSpPr>
            <p:cNvPr id="56" name="Arc 155"/>
            <p:cNvSpPr>
              <a:spLocks/>
            </p:cNvSpPr>
            <p:nvPr userDrawn="1"/>
          </p:nvSpPr>
          <p:spPr bwMode="auto">
            <a:xfrm rot="616880">
              <a:off x="1150" y="3309"/>
              <a:ext cx="239" cy="165"/>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19050">
              <a:solidFill>
                <a:schemeClr val="bg1"/>
              </a:solidFill>
              <a:round/>
              <a:headEnd/>
              <a:tailEnd/>
            </a:ln>
            <a:effectLst/>
          </p:spPr>
          <p:txBody>
            <a:bodyPr wrap="none" anchor="ctr"/>
            <a:lstStyle/>
            <a:p>
              <a:pPr>
                <a:defRPr/>
              </a:pPr>
              <a:endParaRPr lang="en-US"/>
            </a:p>
          </p:txBody>
        </p:sp>
        <p:sp>
          <p:nvSpPr>
            <p:cNvPr id="57" name="Arc 156"/>
            <p:cNvSpPr>
              <a:spLocks/>
            </p:cNvSpPr>
            <p:nvPr userDrawn="1"/>
          </p:nvSpPr>
          <p:spPr bwMode="auto">
            <a:xfrm rot="408787">
              <a:off x="1268" y="3228"/>
              <a:ext cx="191" cy="129"/>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19050">
              <a:solidFill>
                <a:schemeClr val="bg1"/>
              </a:solidFill>
              <a:round/>
              <a:headEnd/>
              <a:tailEnd/>
            </a:ln>
            <a:effectLst/>
          </p:spPr>
          <p:txBody>
            <a:bodyPr wrap="none" anchor="ctr"/>
            <a:lstStyle/>
            <a:p>
              <a:pPr>
                <a:defRPr/>
              </a:pPr>
              <a:endParaRPr lang="en-US"/>
            </a:p>
          </p:txBody>
        </p:sp>
        <p:sp>
          <p:nvSpPr>
            <p:cNvPr id="58" name="Arc 157"/>
            <p:cNvSpPr>
              <a:spLocks/>
            </p:cNvSpPr>
            <p:nvPr userDrawn="1"/>
          </p:nvSpPr>
          <p:spPr bwMode="auto">
            <a:xfrm rot="408787">
              <a:off x="1402" y="3163"/>
              <a:ext cx="99" cy="68"/>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19050">
              <a:solidFill>
                <a:schemeClr val="bg1"/>
              </a:solidFill>
              <a:round/>
              <a:headEnd/>
              <a:tailEnd/>
            </a:ln>
            <a:effectLst/>
          </p:spPr>
          <p:txBody>
            <a:bodyPr wrap="none" anchor="ctr"/>
            <a:lstStyle/>
            <a:p>
              <a:pPr>
                <a:defRPr/>
              </a:pPr>
              <a:endParaRPr lang="en-US"/>
            </a:p>
          </p:txBody>
        </p:sp>
      </p:grpSp>
      <p:grpSp>
        <p:nvGrpSpPr>
          <p:cNvPr id="59" name="Group 158"/>
          <p:cNvGrpSpPr>
            <a:grpSpLocks/>
          </p:cNvGrpSpPr>
          <p:nvPr userDrawn="1"/>
        </p:nvGrpSpPr>
        <p:grpSpPr bwMode="auto">
          <a:xfrm rot="-3536743">
            <a:off x="4126707" y="5879306"/>
            <a:ext cx="228600" cy="204787"/>
            <a:chOff x="1152" y="3164"/>
            <a:chExt cx="349" cy="312"/>
          </a:xfrm>
        </p:grpSpPr>
        <p:sp>
          <p:nvSpPr>
            <p:cNvPr id="60" name="Arc 159"/>
            <p:cNvSpPr>
              <a:spLocks/>
            </p:cNvSpPr>
            <p:nvPr userDrawn="1"/>
          </p:nvSpPr>
          <p:spPr bwMode="auto">
            <a:xfrm rot="616880">
              <a:off x="1155" y="3310"/>
              <a:ext cx="240" cy="164"/>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19050">
              <a:solidFill>
                <a:schemeClr val="bg1"/>
              </a:solidFill>
              <a:round/>
              <a:headEnd/>
              <a:tailEnd/>
            </a:ln>
            <a:effectLst/>
          </p:spPr>
          <p:txBody>
            <a:bodyPr wrap="none" anchor="ctr"/>
            <a:lstStyle/>
            <a:p>
              <a:pPr>
                <a:defRPr/>
              </a:pPr>
              <a:endParaRPr lang="en-US"/>
            </a:p>
          </p:txBody>
        </p:sp>
        <p:sp>
          <p:nvSpPr>
            <p:cNvPr id="61" name="Arc 160"/>
            <p:cNvSpPr>
              <a:spLocks/>
            </p:cNvSpPr>
            <p:nvPr userDrawn="1"/>
          </p:nvSpPr>
          <p:spPr bwMode="auto">
            <a:xfrm rot="408787">
              <a:off x="1271" y="3226"/>
              <a:ext cx="191" cy="131"/>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19050">
              <a:solidFill>
                <a:schemeClr val="bg1"/>
              </a:solidFill>
              <a:round/>
              <a:headEnd/>
              <a:tailEnd/>
            </a:ln>
            <a:effectLst/>
          </p:spPr>
          <p:txBody>
            <a:bodyPr wrap="none" anchor="ctr"/>
            <a:lstStyle/>
            <a:p>
              <a:pPr>
                <a:defRPr/>
              </a:pPr>
              <a:endParaRPr lang="en-US"/>
            </a:p>
          </p:txBody>
        </p:sp>
        <p:sp>
          <p:nvSpPr>
            <p:cNvPr id="62" name="Arc 161"/>
            <p:cNvSpPr>
              <a:spLocks/>
            </p:cNvSpPr>
            <p:nvPr userDrawn="1"/>
          </p:nvSpPr>
          <p:spPr bwMode="auto">
            <a:xfrm rot="408787">
              <a:off x="1405" y="3163"/>
              <a:ext cx="99" cy="68"/>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19050">
              <a:solidFill>
                <a:schemeClr val="bg1"/>
              </a:solidFill>
              <a:round/>
              <a:headEnd/>
              <a:tailEnd/>
            </a:ln>
            <a:effectLst/>
          </p:spPr>
          <p:txBody>
            <a:bodyPr wrap="none" anchor="ctr"/>
            <a:lstStyle/>
            <a:p>
              <a:pPr>
                <a:defRPr/>
              </a:pPr>
              <a:endParaRPr lang="en-US"/>
            </a:p>
          </p:txBody>
        </p:sp>
      </p:grpSp>
      <p:sp>
        <p:nvSpPr>
          <p:cNvPr id="63" name="Rectangle 2"/>
          <p:cNvSpPr>
            <a:spLocks noChangeArrowheads="1"/>
          </p:cNvSpPr>
          <p:nvPr userDrawn="1"/>
        </p:nvSpPr>
        <p:spPr bwMode="auto">
          <a:xfrm>
            <a:off x="6956425" y="6518275"/>
            <a:ext cx="1938338" cy="274638"/>
          </a:xfrm>
          <a:prstGeom prst="rect">
            <a:avLst/>
          </a:prstGeom>
          <a:noFill/>
          <a:ln w="9525">
            <a:noFill/>
            <a:miter lim="800000"/>
            <a:headEnd/>
            <a:tailEnd/>
          </a:ln>
        </p:spPr>
        <p:txBody>
          <a:bodyPr wrap="none">
            <a:spAutoFit/>
          </a:bodyPr>
          <a:lstStyle/>
          <a:p>
            <a:pPr algn="l" eaLnBrk="1" hangingPunct="1">
              <a:defRPr/>
            </a:pPr>
            <a:r>
              <a:rPr lang="en-GB" sz="1200" b="1">
                <a:solidFill>
                  <a:schemeClr val="tx2"/>
                </a:solidFill>
              </a:rPr>
              <a:t>Nobody’s Unpredictable</a:t>
            </a:r>
          </a:p>
        </p:txBody>
      </p:sp>
      <p:grpSp>
        <p:nvGrpSpPr>
          <p:cNvPr id="64" name="Group 173"/>
          <p:cNvGrpSpPr>
            <a:grpSpLocks/>
          </p:cNvGrpSpPr>
          <p:nvPr userDrawn="1"/>
        </p:nvGrpSpPr>
        <p:grpSpPr bwMode="auto">
          <a:xfrm>
            <a:off x="5029200" y="5715000"/>
            <a:ext cx="88900" cy="228600"/>
            <a:chOff x="2111" y="3612"/>
            <a:chExt cx="94" cy="240"/>
          </a:xfrm>
        </p:grpSpPr>
        <p:sp>
          <p:nvSpPr>
            <p:cNvPr id="65" name="Freeform 168"/>
            <p:cNvSpPr>
              <a:spLocks/>
            </p:cNvSpPr>
            <p:nvPr userDrawn="1"/>
          </p:nvSpPr>
          <p:spPr bwMode="auto">
            <a:xfrm rot="9784727">
              <a:off x="2124" y="3664"/>
              <a:ext cx="52" cy="188"/>
            </a:xfrm>
            <a:custGeom>
              <a:avLst/>
              <a:gdLst/>
              <a:ahLst/>
              <a:cxnLst>
                <a:cxn ang="0">
                  <a:pos x="80" y="0"/>
                </a:cxn>
                <a:cxn ang="0">
                  <a:pos x="84" y="18"/>
                </a:cxn>
                <a:cxn ang="0">
                  <a:pos x="63" y="67"/>
                </a:cxn>
                <a:cxn ang="0">
                  <a:pos x="57" y="84"/>
                </a:cxn>
                <a:cxn ang="0">
                  <a:pos x="21" y="162"/>
                </a:cxn>
                <a:cxn ang="0">
                  <a:pos x="8" y="174"/>
                </a:cxn>
                <a:cxn ang="0">
                  <a:pos x="0" y="193"/>
                </a:cxn>
              </a:cxnLst>
              <a:rect l="0" t="0" r="r" b="b"/>
              <a:pathLst>
                <a:path w="84" h="193">
                  <a:moveTo>
                    <a:pt x="80" y="0"/>
                  </a:moveTo>
                  <a:cubicBezTo>
                    <a:pt x="81" y="6"/>
                    <a:pt x="83" y="12"/>
                    <a:pt x="84" y="18"/>
                  </a:cubicBezTo>
                  <a:cubicBezTo>
                    <a:pt x="83" y="39"/>
                    <a:pt x="75" y="50"/>
                    <a:pt x="63" y="67"/>
                  </a:cubicBezTo>
                  <a:cubicBezTo>
                    <a:pt x="62" y="73"/>
                    <a:pt x="59" y="78"/>
                    <a:pt x="57" y="84"/>
                  </a:cubicBezTo>
                  <a:cubicBezTo>
                    <a:pt x="60" y="126"/>
                    <a:pt x="64" y="148"/>
                    <a:pt x="21" y="162"/>
                  </a:cubicBezTo>
                  <a:cubicBezTo>
                    <a:pt x="11" y="172"/>
                    <a:pt x="15" y="168"/>
                    <a:pt x="8" y="174"/>
                  </a:cubicBezTo>
                  <a:cubicBezTo>
                    <a:pt x="5" y="180"/>
                    <a:pt x="0" y="186"/>
                    <a:pt x="0" y="193"/>
                  </a:cubicBezTo>
                </a:path>
              </a:pathLst>
            </a:custGeom>
            <a:noFill/>
            <a:ln w="9525" cap="flat" cmpd="sng">
              <a:solidFill>
                <a:srgbClr val="E8E8F8"/>
              </a:solidFill>
              <a:prstDash val="solid"/>
              <a:round/>
              <a:headEnd/>
              <a:tailEnd/>
            </a:ln>
            <a:effectLst/>
          </p:spPr>
          <p:txBody>
            <a:bodyPr/>
            <a:lstStyle/>
            <a:p>
              <a:pPr>
                <a:defRPr/>
              </a:pPr>
              <a:endParaRPr lang="en-US"/>
            </a:p>
          </p:txBody>
        </p:sp>
        <p:sp>
          <p:nvSpPr>
            <p:cNvPr id="66" name="Oval 169"/>
            <p:cNvSpPr>
              <a:spLocks noChangeArrowheads="1"/>
            </p:cNvSpPr>
            <p:nvPr userDrawn="1"/>
          </p:nvSpPr>
          <p:spPr bwMode="auto">
            <a:xfrm>
              <a:off x="2111" y="3612"/>
              <a:ext cx="94" cy="78"/>
            </a:xfrm>
            <a:prstGeom prst="ellipse">
              <a:avLst/>
            </a:prstGeom>
            <a:solidFill>
              <a:srgbClr val="ED008C"/>
            </a:solidFill>
            <a:ln w="9525" algn="ctr">
              <a:noFill/>
              <a:round/>
              <a:headEnd/>
              <a:tailEnd/>
            </a:ln>
            <a:effectLst/>
          </p:spPr>
          <p:txBody>
            <a:bodyPr wrap="none" anchor="ctr"/>
            <a:lstStyle/>
            <a:p>
              <a:pPr>
                <a:defRPr/>
              </a:pPr>
              <a:endParaRPr lang="en-US"/>
            </a:p>
          </p:txBody>
        </p:sp>
      </p:grpSp>
      <p:sp>
        <p:nvSpPr>
          <p:cNvPr id="67" name="Rectangle 174"/>
          <p:cNvSpPr>
            <a:spLocks noChangeArrowheads="1"/>
          </p:cNvSpPr>
          <p:nvPr userDrawn="1"/>
        </p:nvSpPr>
        <p:spPr bwMode="gray">
          <a:xfrm>
            <a:off x="3038475" y="3540125"/>
            <a:ext cx="6105525" cy="881063"/>
          </a:xfrm>
          <a:prstGeom prst="rect">
            <a:avLst/>
          </a:prstGeom>
          <a:solidFill>
            <a:schemeClr val="bg1"/>
          </a:solidFill>
          <a:ln w="9525" algn="ctr">
            <a:noFill/>
            <a:miter lim="800000"/>
            <a:headEnd/>
            <a:tailEnd/>
          </a:ln>
        </p:spPr>
        <p:txBody>
          <a:bodyPr wrap="none" anchor="ctr"/>
          <a:lstStyle/>
          <a:p>
            <a:pPr>
              <a:defRPr/>
            </a:pPr>
            <a:endParaRPr lang="en-US"/>
          </a:p>
        </p:txBody>
      </p:sp>
      <p:grpSp>
        <p:nvGrpSpPr>
          <p:cNvPr id="69" name="Group 180"/>
          <p:cNvGrpSpPr>
            <a:grpSpLocks/>
          </p:cNvGrpSpPr>
          <p:nvPr userDrawn="1"/>
        </p:nvGrpSpPr>
        <p:grpSpPr bwMode="auto">
          <a:xfrm rot="10800000">
            <a:off x="6400800" y="4724400"/>
            <a:ext cx="228600" cy="204788"/>
            <a:chOff x="1152" y="3164"/>
            <a:chExt cx="349" cy="312"/>
          </a:xfrm>
        </p:grpSpPr>
        <p:sp>
          <p:nvSpPr>
            <p:cNvPr id="70" name="Arc 181"/>
            <p:cNvSpPr>
              <a:spLocks/>
            </p:cNvSpPr>
            <p:nvPr userDrawn="1"/>
          </p:nvSpPr>
          <p:spPr bwMode="auto">
            <a:xfrm rot="616880">
              <a:off x="1154" y="3309"/>
              <a:ext cx="240" cy="164"/>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19050">
              <a:solidFill>
                <a:schemeClr val="bg1"/>
              </a:solidFill>
              <a:round/>
              <a:headEnd/>
              <a:tailEnd/>
            </a:ln>
            <a:effectLst/>
          </p:spPr>
          <p:txBody>
            <a:bodyPr wrap="none" anchor="ctr"/>
            <a:lstStyle/>
            <a:p>
              <a:pPr>
                <a:defRPr/>
              </a:pPr>
              <a:endParaRPr lang="en-US"/>
            </a:p>
          </p:txBody>
        </p:sp>
        <p:sp>
          <p:nvSpPr>
            <p:cNvPr id="71" name="Arc 182"/>
            <p:cNvSpPr>
              <a:spLocks/>
            </p:cNvSpPr>
            <p:nvPr userDrawn="1"/>
          </p:nvSpPr>
          <p:spPr bwMode="auto">
            <a:xfrm rot="408787">
              <a:off x="1273" y="3227"/>
              <a:ext cx="191" cy="131"/>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19050">
              <a:solidFill>
                <a:schemeClr val="bg1"/>
              </a:solidFill>
              <a:round/>
              <a:headEnd/>
              <a:tailEnd/>
            </a:ln>
            <a:effectLst/>
          </p:spPr>
          <p:txBody>
            <a:bodyPr wrap="none" anchor="ctr"/>
            <a:lstStyle/>
            <a:p>
              <a:pPr>
                <a:defRPr/>
              </a:pPr>
              <a:endParaRPr lang="en-US"/>
            </a:p>
          </p:txBody>
        </p:sp>
        <p:sp>
          <p:nvSpPr>
            <p:cNvPr id="72" name="Arc 183"/>
            <p:cNvSpPr>
              <a:spLocks/>
            </p:cNvSpPr>
            <p:nvPr userDrawn="1"/>
          </p:nvSpPr>
          <p:spPr bwMode="auto">
            <a:xfrm rot="408787">
              <a:off x="1406" y="3162"/>
              <a:ext cx="99" cy="68"/>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19050">
              <a:solidFill>
                <a:schemeClr val="bg1"/>
              </a:solidFill>
              <a:round/>
              <a:headEnd/>
              <a:tailEnd/>
            </a:ln>
            <a:effectLst/>
          </p:spPr>
          <p:txBody>
            <a:bodyPr wrap="none" anchor="ctr"/>
            <a:lstStyle/>
            <a:p>
              <a:pPr>
                <a:defRPr/>
              </a:pPr>
              <a:endParaRPr lang="en-US"/>
            </a:p>
          </p:txBody>
        </p:sp>
      </p:grpSp>
      <p:grpSp>
        <p:nvGrpSpPr>
          <p:cNvPr id="73" name="Group 201"/>
          <p:cNvGrpSpPr>
            <a:grpSpLocks/>
          </p:cNvGrpSpPr>
          <p:nvPr userDrawn="1"/>
        </p:nvGrpSpPr>
        <p:grpSpPr bwMode="auto">
          <a:xfrm rot="10800000">
            <a:off x="257175" y="5391150"/>
            <a:ext cx="228600" cy="203200"/>
            <a:chOff x="373" y="2223"/>
            <a:chExt cx="325" cy="288"/>
          </a:xfrm>
        </p:grpSpPr>
        <p:sp>
          <p:nvSpPr>
            <p:cNvPr id="74" name="Arc 202"/>
            <p:cNvSpPr>
              <a:spLocks/>
            </p:cNvSpPr>
            <p:nvPr userDrawn="1"/>
          </p:nvSpPr>
          <p:spPr bwMode="auto">
            <a:xfrm rot="11519814">
              <a:off x="459" y="2225"/>
              <a:ext cx="239" cy="164"/>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19050">
              <a:solidFill>
                <a:schemeClr val="bg1"/>
              </a:solidFill>
              <a:round/>
              <a:headEnd/>
              <a:tailEnd/>
            </a:ln>
            <a:effectLst/>
          </p:spPr>
          <p:txBody>
            <a:bodyPr wrap="none" anchor="ctr"/>
            <a:lstStyle/>
            <a:p>
              <a:pPr>
                <a:defRPr/>
              </a:pPr>
              <a:endParaRPr lang="en-US"/>
            </a:p>
          </p:txBody>
        </p:sp>
        <p:sp>
          <p:nvSpPr>
            <p:cNvPr id="75" name="Arc 203"/>
            <p:cNvSpPr>
              <a:spLocks/>
            </p:cNvSpPr>
            <p:nvPr userDrawn="1"/>
          </p:nvSpPr>
          <p:spPr bwMode="auto">
            <a:xfrm rot="11551729">
              <a:off x="411" y="2326"/>
              <a:ext cx="192" cy="131"/>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19050">
              <a:solidFill>
                <a:schemeClr val="bg1"/>
              </a:solidFill>
              <a:round/>
              <a:headEnd/>
              <a:tailEnd/>
            </a:ln>
            <a:effectLst/>
          </p:spPr>
          <p:txBody>
            <a:bodyPr wrap="none" anchor="ctr"/>
            <a:lstStyle/>
            <a:p>
              <a:pPr>
                <a:defRPr/>
              </a:pPr>
              <a:endParaRPr lang="en-US"/>
            </a:p>
          </p:txBody>
        </p:sp>
        <p:sp>
          <p:nvSpPr>
            <p:cNvPr id="76" name="Arc 204"/>
            <p:cNvSpPr>
              <a:spLocks/>
            </p:cNvSpPr>
            <p:nvPr userDrawn="1"/>
          </p:nvSpPr>
          <p:spPr bwMode="auto">
            <a:xfrm rot="11516539">
              <a:off x="373" y="2443"/>
              <a:ext cx="99" cy="68"/>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19050">
              <a:solidFill>
                <a:schemeClr val="bg1"/>
              </a:solidFill>
              <a:round/>
              <a:headEnd/>
              <a:tailEnd/>
            </a:ln>
            <a:effectLst/>
          </p:spPr>
          <p:txBody>
            <a:bodyPr wrap="none" anchor="ctr"/>
            <a:lstStyle/>
            <a:p>
              <a:pPr>
                <a:defRPr/>
              </a:pPr>
              <a:endParaRPr lang="en-US"/>
            </a:p>
          </p:txBody>
        </p:sp>
      </p:grpSp>
      <p:grpSp>
        <p:nvGrpSpPr>
          <p:cNvPr id="77" name="Group 205"/>
          <p:cNvGrpSpPr>
            <a:grpSpLocks/>
          </p:cNvGrpSpPr>
          <p:nvPr userDrawn="1"/>
        </p:nvGrpSpPr>
        <p:grpSpPr bwMode="auto">
          <a:xfrm rot="5400000">
            <a:off x="1502569" y="5126831"/>
            <a:ext cx="381000" cy="338138"/>
            <a:chOff x="373" y="2223"/>
            <a:chExt cx="325" cy="288"/>
          </a:xfrm>
        </p:grpSpPr>
        <p:sp>
          <p:nvSpPr>
            <p:cNvPr id="78" name="Arc 206"/>
            <p:cNvSpPr>
              <a:spLocks/>
            </p:cNvSpPr>
            <p:nvPr userDrawn="1"/>
          </p:nvSpPr>
          <p:spPr bwMode="auto">
            <a:xfrm rot="11519814">
              <a:off x="458" y="2223"/>
              <a:ext cx="240" cy="164"/>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28575">
              <a:solidFill>
                <a:schemeClr val="bg1"/>
              </a:solidFill>
              <a:round/>
              <a:headEnd/>
              <a:tailEnd/>
            </a:ln>
            <a:effectLst/>
          </p:spPr>
          <p:txBody>
            <a:bodyPr wrap="none" anchor="ctr"/>
            <a:lstStyle/>
            <a:p>
              <a:pPr>
                <a:defRPr/>
              </a:pPr>
              <a:endParaRPr lang="en-US"/>
            </a:p>
          </p:txBody>
        </p:sp>
        <p:sp>
          <p:nvSpPr>
            <p:cNvPr id="79" name="Arc 207"/>
            <p:cNvSpPr>
              <a:spLocks/>
            </p:cNvSpPr>
            <p:nvPr userDrawn="1"/>
          </p:nvSpPr>
          <p:spPr bwMode="auto">
            <a:xfrm rot="11551729">
              <a:off x="410" y="2326"/>
              <a:ext cx="192" cy="131"/>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28575">
              <a:solidFill>
                <a:schemeClr val="bg1"/>
              </a:solidFill>
              <a:round/>
              <a:headEnd/>
              <a:tailEnd/>
            </a:ln>
            <a:effectLst/>
          </p:spPr>
          <p:txBody>
            <a:bodyPr wrap="none" anchor="ctr"/>
            <a:lstStyle/>
            <a:p>
              <a:pPr>
                <a:defRPr/>
              </a:pPr>
              <a:endParaRPr lang="en-US"/>
            </a:p>
          </p:txBody>
        </p:sp>
        <p:sp>
          <p:nvSpPr>
            <p:cNvPr id="80" name="Arc 208"/>
            <p:cNvSpPr>
              <a:spLocks/>
            </p:cNvSpPr>
            <p:nvPr userDrawn="1"/>
          </p:nvSpPr>
          <p:spPr bwMode="auto">
            <a:xfrm rot="11516539">
              <a:off x="373" y="2442"/>
              <a:ext cx="99" cy="68"/>
            </a:xfrm>
            <a:custGeom>
              <a:avLst/>
              <a:gdLst>
                <a:gd name="G0" fmla="+- 10336 0 0"/>
                <a:gd name="G1" fmla="+- 21600 0 0"/>
                <a:gd name="G2" fmla="+- 21600 0 0"/>
                <a:gd name="T0" fmla="*/ 0 w 31936"/>
                <a:gd name="T1" fmla="*/ 2634 h 24588"/>
                <a:gd name="T2" fmla="*/ 31728 w 31936"/>
                <a:gd name="T3" fmla="*/ 24588 h 24588"/>
                <a:gd name="T4" fmla="*/ 10336 w 31936"/>
                <a:gd name="T5" fmla="*/ 21600 h 24588"/>
              </a:gdLst>
              <a:ahLst/>
              <a:cxnLst>
                <a:cxn ang="0">
                  <a:pos x="T0" y="T1"/>
                </a:cxn>
                <a:cxn ang="0">
                  <a:pos x="T2" y="T3"/>
                </a:cxn>
                <a:cxn ang="0">
                  <a:pos x="T4" y="T5"/>
                </a:cxn>
              </a:cxnLst>
              <a:rect l="0" t="0" r="r" b="b"/>
              <a:pathLst>
                <a:path w="31936" h="24588" fill="none" extrusionOk="0">
                  <a:moveTo>
                    <a:pt x="-1" y="2633"/>
                  </a:moveTo>
                  <a:cubicBezTo>
                    <a:pt x="3170" y="905"/>
                    <a:pt x="6724" y="-1"/>
                    <a:pt x="10336" y="0"/>
                  </a:cubicBezTo>
                  <a:cubicBezTo>
                    <a:pt x="22265" y="0"/>
                    <a:pt x="31936" y="9670"/>
                    <a:pt x="31936" y="21600"/>
                  </a:cubicBezTo>
                  <a:cubicBezTo>
                    <a:pt x="31936" y="22599"/>
                    <a:pt x="31866" y="23598"/>
                    <a:pt x="31728" y="24588"/>
                  </a:cubicBezTo>
                </a:path>
                <a:path w="31936" h="24588" stroke="0" extrusionOk="0">
                  <a:moveTo>
                    <a:pt x="-1" y="2633"/>
                  </a:moveTo>
                  <a:cubicBezTo>
                    <a:pt x="3170" y="905"/>
                    <a:pt x="6724" y="-1"/>
                    <a:pt x="10336" y="0"/>
                  </a:cubicBezTo>
                  <a:cubicBezTo>
                    <a:pt x="22265" y="0"/>
                    <a:pt x="31936" y="9670"/>
                    <a:pt x="31936" y="21600"/>
                  </a:cubicBezTo>
                  <a:cubicBezTo>
                    <a:pt x="31936" y="22599"/>
                    <a:pt x="31866" y="23598"/>
                    <a:pt x="31728" y="24588"/>
                  </a:cubicBezTo>
                  <a:lnTo>
                    <a:pt x="10336" y="21600"/>
                  </a:lnTo>
                  <a:close/>
                </a:path>
              </a:pathLst>
            </a:custGeom>
            <a:noFill/>
            <a:ln w="28575">
              <a:solidFill>
                <a:schemeClr val="bg1"/>
              </a:solidFill>
              <a:round/>
              <a:headEnd/>
              <a:tailEnd/>
            </a:ln>
            <a:effectLst/>
          </p:spPr>
          <p:txBody>
            <a:bodyPr wrap="none" anchor="ctr"/>
            <a:lstStyle/>
            <a:p>
              <a:pPr>
                <a:defRPr/>
              </a:pPr>
              <a:endParaRPr lang="en-US"/>
            </a:p>
          </p:txBody>
        </p:sp>
      </p:grpSp>
      <p:pic>
        <p:nvPicPr>
          <p:cNvPr id="434232" name="Picture 179" descr="tv"/>
          <p:cNvPicPr>
            <a:picLocks noChangeAspect="1" noChangeArrowheads="1" noCrop="1"/>
          </p:cNvPicPr>
          <p:nvPr userDrawn="1"/>
        </p:nvPicPr>
        <p:blipFill>
          <a:blip r:embed="rId3" cstate="print"/>
          <a:srcRect/>
          <a:stretch>
            <a:fillRect/>
          </a:stretch>
        </p:blipFill>
        <p:spPr bwMode="auto">
          <a:xfrm>
            <a:off x="6178550" y="5170488"/>
            <a:ext cx="381000" cy="293687"/>
          </a:xfrm>
          <a:prstGeom prst="rect">
            <a:avLst/>
          </a:prstGeom>
          <a:noFill/>
          <a:ln w="9525">
            <a:noFill/>
            <a:miter lim="800000"/>
            <a:headEnd/>
            <a:tailEnd/>
          </a:ln>
        </p:spPr>
      </p:pic>
      <p:sp>
        <p:nvSpPr>
          <p:cNvPr id="434233" name="Rectangle 57"/>
          <p:cNvSpPr>
            <a:spLocks noGrp="1" noChangeArrowheads="1"/>
          </p:cNvSpPr>
          <p:nvPr>
            <p:ph type="ctrTitle"/>
          </p:nvPr>
        </p:nvSpPr>
        <p:spPr bwMode="auto">
          <a:xfrm>
            <a:off x="487363" y="1473200"/>
            <a:ext cx="7772400" cy="1050925"/>
          </a:xfrm>
          <a:prstGeom prst="rect">
            <a:avLst/>
          </a:prstGeom>
          <a:noFill/>
          <a:ln>
            <a:miter lim="800000"/>
            <a:headEnd/>
            <a:tailEnd/>
          </a:ln>
        </p:spPr>
        <p:txBody>
          <a:bodyPr vert="horz" wrap="square" lIns="0" tIns="0" rIns="0" bIns="0" numCol="1" anchor="b" anchorCtr="0" compatLnSpc="1">
            <a:prstTxWarp prst="textNoShape">
              <a:avLst/>
            </a:prstTxWarp>
          </a:bodyPr>
          <a:lstStyle>
            <a:lvl1pPr>
              <a:defRPr sz="2800"/>
            </a:lvl1pPr>
          </a:lstStyle>
          <a:p>
            <a:r>
              <a:rPr lang="en-US"/>
              <a:t>Click to edit Master title style</a:t>
            </a:r>
          </a:p>
        </p:txBody>
      </p:sp>
      <p:sp>
        <p:nvSpPr>
          <p:cNvPr id="434234" name="Rectangle 58"/>
          <p:cNvSpPr>
            <a:spLocks noGrp="1" noChangeArrowheads="1"/>
          </p:cNvSpPr>
          <p:nvPr>
            <p:ph type="subTitle" idx="1"/>
          </p:nvPr>
        </p:nvSpPr>
        <p:spPr>
          <a:xfrm>
            <a:off x="487363" y="2641600"/>
            <a:ext cx="6400800" cy="762000"/>
          </a:xfrm>
          <a:noFill/>
        </p:spPr>
        <p:txBody>
          <a:bodyPr lIns="0" tIns="0" rIns="0" bIns="0"/>
          <a:lstStyle>
            <a:lvl1pPr marL="0" indent="0">
              <a:buFont typeface="Wingdings" pitchFamily="2" charset="2"/>
              <a:buNone/>
              <a:defRPr sz="1600" b="1"/>
            </a:lvl1pPr>
          </a:lstStyle>
          <a:p>
            <a:r>
              <a:rPr lang="en-US"/>
              <a:t>Click to edit Master subtitle style</a:t>
            </a:r>
          </a:p>
        </p:txBody>
      </p:sp>
      <p:sp>
        <p:nvSpPr>
          <p:cNvPr id="24" name="Rectangle 172"/>
          <p:cNvSpPr>
            <a:spLocks noChangeArrowheads="1"/>
          </p:cNvSpPr>
          <p:nvPr userDrawn="1"/>
        </p:nvSpPr>
        <p:spPr bwMode="auto">
          <a:xfrm>
            <a:off x="0" y="6262688"/>
            <a:ext cx="9144000" cy="214312"/>
          </a:xfrm>
          <a:prstGeom prst="rect">
            <a:avLst/>
          </a:prstGeom>
          <a:solidFill>
            <a:schemeClr val="folHlink"/>
          </a:solidFill>
          <a:ln w="9525" algn="ctr">
            <a:noFill/>
            <a:miter lim="800000"/>
            <a:headEnd/>
            <a:tailEnd/>
          </a:ln>
        </p:spPr>
        <p:txBody>
          <a:bodyPr wrap="none" anchor="ctr"/>
          <a:lstStyle/>
          <a:p>
            <a:pPr>
              <a:defRPr/>
            </a:pPr>
            <a:endParaRPr lang="en-US"/>
          </a:p>
        </p:txBody>
      </p:sp>
      <p:sp>
        <p:nvSpPr>
          <p:cNvPr id="2" name="Rectangle 2"/>
          <p:cNvSpPr>
            <a:spLocks noChangeArrowheads="1"/>
          </p:cNvSpPr>
          <p:nvPr userDrawn="1"/>
        </p:nvSpPr>
        <p:spPr bwMode="auto">
          <a:xfrm>
            <a:off x="415925" y="6518275"/>
            <a:ext cx="512763" cy="274638"/>
          </a:xfrm>
          <a:prstGeom prst="rect">
            <a:avLst/>
          </a:prstGeom>
          <a:noFill/>
          <a:ln w="9525">
            <a:noFill/>
            <a:miter lim="800000"/>
            <a:headEnd/>
            <a:tailEnd/>
          </a:ln>
        </p:spPr>
        <p:txBody>
          <a:bodyPr wrap="none">
            <a:spAutoFit/>
          </a:bodyPr>
          <a:lstStyle/>
          <a:p>
            <a:pPr algn="l" eaLnBrk="1" hangingPunct="1"/>
            <a:r>
              <a:rPr lang="en-GB" sz="1200" b="1">
                <a:solidFill>
                  <a:schemeClr val="tx2"/>
                </a:solidFill>
              </a:rPr>
              <a:t>Date</a:t>
            </a:r>
          </a:p>
        </p:txBody>
      </p:sp>
      <p:sp>
        <p:nvSpPr>
          <p:cNvPr id="434237" name="Oval 61"/>
          <p:cNvSpPr>
            <a:spLocks noChangeArrowheads="1"/>
          </p:cNvSpPr>
          <p:nvPr userDrawn="1"/>
        </p:nvSpPr>
        <p:spPr bwMode="auto">
          <a:xfrm>
            <a:off x="5410200" y="317500"/>
            <a:ext cx="3733800" cy="1016000"/>
          </a:xfrm>
          <a:prstGeom prst="ellipse">
            <a:avLst/>
          </a:prstGeom>
          <a:noFill/>
          <a:ln w="9525" algn="ctr">
            <a:solidFill>
              <a:srgbClr val="FF6600"/>
            </a:solidFill>
            <a:round/>
            <a:headEnd/>
            <a:tailEnd/>
          </a:ln>
          <a:effectLst/>
        </p:spPr>
        <p:txBody>
          <a:bodyPr wrap="none" anchor="ctr"/>
          <a:lstStyle/>
          <a:p>
            <a:endParaRPr lang="en-GB"/>
          </a:p>
        </p:txBody>
      </p:sp>
      <p:sp>
        <p:nvSpPr>
          <p:cNvPr id="434238" name="Line 62"/>
          <p:cNvSpPr>
            <a:spLocks noChangeShapeType="1"/>
          </p:cNvSpPr>
          <p:nvPr userDrawn="1"/>
        </p:nvSpPr>
        <p:spPr bwMode="auto">
          <a:xfrm flipV="1">
            <a:off x="5232400" y="965200"/>
            <a:ext cx="228600" cy="101600"/>
          </a:xfrm>
          <a:prstGeom prst="line">
            <a:avLst/>
          </a:prstGeom>
          <a:noFill/>
          <a:ln w="28575">
            <a:solidFill>
              <a:srgbClr val="FF6600"/>
            </a:solidFill>
            <a:round/>
            <a:headEnd/>
            <a:tailEnd type="triangle" w="med" len="med"/>
          </a:ln>
          <a:effectLst/>
        </p:spPr>
        <p:txBody>
          <a:bodyPr/>
          <a:lstStyle/>
          <a:p>
            <a:endParaRPr lang="en-GB"/>
          </a:p>
        </p:txBody>
      </p:sp>
      <p:sp>
        <p:nvSpPr>
          <p:cNvPr id="434239" name="Text Box 63"/>
          <p:cNvSpPr txBox="1">
            <a:spLocks noChangeArrowheads="1"/>
          </p:cNvSpPr>
          <p:nvPr userDrawn="1"/>
        </p:nvSpPr>
        <p:spPr bwMode="auto">
          <a:xfrm>
            <a:off x="2997200" y="812800"/>
            <a:ext cx="2324100" cy="581025"/>
          </a:xfrm>
          <a:prstGeom prst="rect">
            <a:avLst/>
          </a:prstGeom>
          <a:noFill/>
          <a:ln w="9525" algn="ctr">
            <a:noFill/>
            <a:miter lim="800000"/>
            <a:headEnd/>
            <a:tailEnd/>
          </a:ln>
          <a:effectLst/>
        </p:spPr>
        <p:txBody>
          <a:bodyPr>
            <a:spAutoFit/>
          </a:bodyPr>
          <a:lstStyle/>
          <a:p>
            <a:pPr>
              <a:spcBef>
                <a:spcPct val="50000"/>
              </a:spcBef>
            </a:pPr>
            <a:r>
              <a:rPr lang="fr-FR" sz="1600" b="1">
                <a:solidFill>
                  <a:srgbClr val="FF6600"/>
                </a:solidFill>
              </a:rPr>
              <a:t>Include here your </a:t>
            </a:r>
            <a:br>
              <a:rPr lang="fr-FR" sz="1600" b="1">
                <a:solidFill>
                  <a:srgbClr val="FF6600"/>
                </a:solidFill>
              </a:rPr>
            </a:br>
            <a:r>
              <a:rPr lang="fr-FR" sz="1600" b="1">
                <a:solidFill>
                  <a:srgbClr val="FF6600"/>
                </a:solidFill>
              </a:rPr>
              <a:t>full specialism logo</a:t>
            </a:r>
          </a:p>
        </p:txBody>
      </p:sp>
      <p:pic>
        <p:nvPicPr>
          <p:cNvPr id="434240" name="Picture 64"/>
          <p:cNvPicPr>
            <a:picLocks noChangeAspect="1" noChangeArrowheads="1"/>
          </p:cNvPicPr>
          <p:nvPr userDrawn="1"/>
        </p:nvPicPr>
        <p:blipFill>
          <a:blip r:embed="rId4" cstate="print"/>
          <a:srcRect l="3107" r="7425"/>
          <a:stretch>
            <a:fillRect/>
          </a:stretch>
        </p:blipFill>
        <p:spPr bwMode="auto">
          <a:xfrm>
            <a:off x="0" y="4422775"/>
            <a:ext cx="9144000" cy="1835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hold" nodeType="withEffect">
                                  <p:stCondLst>
                                    <p:cond delay="0"/>
                                  </p:stCondLst>
                                  <p:endCondLst>
                                    <p:cond evt="onNext" delay="0">
                                      <p:tgtEl>
                                        <p:sldTgt/>
                                      </p:tgtEl>
                                    </p:cond>
                                  </p:endCondLst>
                                  <p:childTnLst>
                                    <p:set>
                                      <p:cBhvr>
                                        <p:cTn id="6" dur="1" fill="hold">
                                          <p:stCondLst>
                                            <p:cond delay="0"/>
                                          </p:stCondLst>
                                        </p:cTn>
                                        <p:tgtEl>
                                          <p:spTgt spid="44"/>
                                        </p:tgtEl>
                                        <p:attrNameLst>
                                          <p:attrName>style.visibility</p:attrName>
                                        </p:attrNameLst>
                                      </p:cBhvr>
                                      <p:to>
                                        <p:strVal val="visible"/>
                                      </p:to>
                                    </p:set>
                                    <p:anim calcmode="lin" valueType="num">
                                      <p:cBhvr>
                                        <p:cTn id="7" dur="2400" fill="hold"/>
                                        <p:tgtEl>
                                          <p:spTgt spid="44"/>
                                        </p:tgtEl>
                                        <p:attrNameLst>
                                          <p:attrName>ppt_w</p:attrName>
                                        </p:attrNameLst>
                                      </p:cBhvr>
                                      <p:tavLst>
                                        <p:tav tm="0">
                                          <p:val>
                                            <p:fltVal val="0"/>
                                          </p:val>
                                        </p:tav>
                                        <p:tav tm="100000">
                                          <p:val>
                                            <p:strVal val="#ppt_w"/>
                                          </p:val>
                                        </p:tav>
                                      </p:tavLst>
                                    </p:anim>
                                    <p:anim calcmode="lin" valueType="num">
                                      <p:cBhvr>
                                        <p:cTn id="8" dur="2400" fill="hold"/>
                                        <p:tgtEl>
                                          <p:spTgt spid="44"/>
                                        </p:tgtEl>
                                        <p:attrNameLst>
                                          <p:attrName>ppt_h</p:attrName>
                                        </p:attrNameLst>
                                      </p:cBhvr>
                                      <p:tavLst>
                                        <p:tav tm="0">
                                          <p:val>
                                            <p:fltVal val="0"/>
                                          </p:val>
                                        </p:tav>
                                        <p:tav tm="100000">
                                          <p:val>
                                            <p:strVal val="#ppt_h"/>
                                          </p:val>
                                        </p:tav>
                                      </p:tavLst>
                                    </p:anim>
                                    <p:animEffect transition="in" filter="fade">
                                      <p:cBhvr>
                                        <p:cTn id="9" dur="2400"/>
                                        <p:tgtEl>
                                          <p:spTgt spid="44"/>
                                        </p:tgtEl>
                                      </p:cBhvr>
                                    </p:animEffect>
                                  </p:childTnLst>
                                </p:cTn>
                              </p:par>
                              <p:par>
                                <p:cTn id="10" presetID="53" presetClass="entr" presetSubtype="0" repeatCount="indefinite" fill="hold" nodeType="withEffect">
                                  <p:stCondLst>
                                    <p:cond delay="0"/>
                                  </p:stCondLst>
                                  <p:endCondLst>
                                    <p:cond evt="onNext" delay="0">
                                      <p:tgtEl>
                                        <p:sldTgt/>
                                      </p:tgtEl>
                                    </p:cond>
                                  </p:endCondLst>
                                  <p:childTnLst>
                                    <p:set>
                                      <p:cBhvr>
                                        <p:cTn id="11" dur="1" fill="hold">
                                          <p:stCondLst>
                                            <p:cond delay="0"/>
                                          </p:stCondLst>
                                        </p:cTn>
                                        <p:tgtEl>
                                          <p:spTgt spid="48"/>
                                        </p:tgtEl>
                                        <p:attrNameLst>
                                          <p:attrName>style.visibility</p:attrName>
                                        </p:attrNameLst>
                                      </p:cBhvr>
                                      <p:to>
                                        <p:strVal val="visible"/>
                                      </p:to>
                                    </p:set>
                                    <p:anim calcmode="lin" valueType="num">
                                      <p:cBhvr>
                                        <p:cTn id="12" dur="3400" fill="hold"/>
                                        <p:tgtEl>
                                          <p:spTgt spid="48"/>
                                        </p:tgtEl>
                                        <p:attrNameLst>
                                          <p:attrName>ppt_w</p:attrName>
                                        </p:attrNameLst>
                                      </p:cBhvr>
                                      <p:tavLst>
                                        <p:tav tm="0">
                                          <p:val>
                                            <p:fltVal val="0"/>
                                          </p:val>
                                        </p:tav>
                                        <p:tav tm="100000">
                                          <p:val>
                                            <p:strVal val="#ppt_w"/>
                                          </p:val>
                                        </p:tav>
                                      </p:tavLst>
                                    </p:anim>
                                    <p:anim calcmode="lin" valueType="num">
                                      <p:cBhvr>
                                        <p:cTn id="13" dur="3400" fill="hold"/>
                                        <p:tgtEl>
                                          <p:spTgt spid="48"/>
                                        </p:tgtEl>
                                        <p:attrNameLst>
                                          <p:attrName>ppt_h</p:attrName>
                                        </p:attrNameLst>
                                      </p:cBhvr>
                                      <p:tavLst>
                                        <p:tav tm="0">
                                          <p:val>
                                            <p:fltVal val="0"/>
                                          </p:val>
                                        </p:tav>
                                        <p:tav tm="100000">
                                          <p:val>
                                            <p:strVal val="#ppt_h"/>
                                          </p:val>
                                        </p:tav>
                                      </p:tavLst>
                                    </p:anim>
                                    <p:animEffect transition="in" filter="fade">
                                      <p:cBhvr>
                                        <p:cTn id="14" dur="3400"/>
                                        <p:tgtEl>
                                          <p:spTgt spid="48"/>
                                        </p:tgtEl>
                                      </p:cBhvr>
                                    </p:animEffect>
                                  </p:childTnLst>
                                </p:cTn>
                              </p:par>
                              <p:par>
                                <p:cTn id="15" presetID="22" presetClass="entr" presetSubtype="8" repeatCount="indefinite" fill="hold" grpId="0" nodeType="withEffect">
                                  <p:stCondLst>
                                    <p:cond delay="0"/>
                                  </p:stCondLst>
                                  <p:endCondLst>
                                    <p:cond evt="onNext" delay="0">
                                      <p:tgtEl>
                                        <p:sldTgt/>
                                      </p:tgtEl>
                                    </p:cond>
                                  </p:end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3100"/>
                                        <p:tgtEl>
                                          <p:spTgt spid="52"/>
                                        </p:tgtEl>
                                      </p:cBhvr>
                                    </p:animEffect>
                                  </p:childTnLst>
                                </p:cTn>
                              </p:par>
                              <p:par>
                                <p:cTn id="18" presetID="22" presetClass="entr" presetSubtype="2" repeatCount="indefinite" fill="hold" grpId="0" nodeType="withEffect">
                                  <p:stCondLst>
                                    <p:cond delay="0"/>
                                  </p:stCondLst>
                                  <p:endCondLst>
                                    <p:cond evt="onNext" delay="0">
                                      <p:tgtEl>
                                        <p:sldTgt/>
                                      </p:tgtEl>
                                    </p:cond>
                                  </p:endCondLst>
                                  <p:childTnLst>
                                    <p:set>
                                      <p:cBhvr>
                                        <p:cTn id="19" dur="1" fill="hold">
                                          <p:stCondLst>
                                            <p:cond delay="0"/>
                                          </p:stCondLst>
                                        </p:cTn>
                                        <p:tgtEl>
                                          <p:spTgt spid="53"/>
                                        </p:tgtEl>
                                        <p:attrNameLst>
                                          <p:attrName>style.visibility</p:attrName>
                                        </p:attrNameLst>
                                      </p:cBhvr>
                                      <p:to>
                                        <p:strVal val="visible"/>
                                      </p:to>
                                    </p:set>
                                    <p:animEffect transition="in" filter="wipe(right)">
                                      <p:cBhvr>
                                        <p:cTn id="20" dur="4300"/>
                                        <p:tgtEl>
                                          <p:spTgt spid="53"/>
                                        </p:tgtEl>
                                      </p:cBhvr>
                                    </p:animEffect>
                                  </p:childTnLst>
                                </p:cTn>
                              </p:par>
                              <p:par>
                                <p:cTn id="21" presetID="53" presetClass="entr" presetSubtype="0" repeatCount="indefinite" fill="hold" nodeType="withEffect">
                                  <p:stCondLst>
                                    <p:cond delay="0"/>
                                  </p:stCondLst>
                                  <p:endCondLst>
                                    <p:cond evt="onNext" delay="0">
                                      <p:tgtEl>
                                        <p:sldTgt/>
                                      </p:tgtEl>
                                    </p:cond>
                                  </p:endCondLst>
                                  <p:childTnLst>
                                    <p:set>
                                      <p:cBhvr>
                                        <p:cTn id="22" dur="1" fill="hold">
                                          <p:stCondLst>
                                            <p:cond delay="0"/>
                                          </p:stCondLst>
                                        </p:cTn>
                                        <p:tgtEl>
                                          <p:spTgt spid="55"/>
                                        </p:tgtEl>
                                        <p:attrNameLst>
                                          <p:attrName>style.visibility</p:attrName>
                                        </p:attrNameLst>
                                      </p:cBhvr>
                                      <p:to>
                                        <p:strVal val="visible"/>
                                      </p:to>
                                    </p:set>
                                    <p:anim calcmode="lin" valueType="num">
                                      <p:cBhvr>
                                        <p:cTn id="23" dur="2600" fill="hold"/>
                                        <p:tgtEl>
                                          <p:spTgt spid="55"/>
                                        </p:tgtEl>
                                        <p:attrNameLst>
                                          <p:attrName>ppt_w</p:attrName>
                                        </p:attrNameLst>
                                      </p:cBhvr>
                                      <p:tavLst>
                                        <p:tav tm="0">
                                          <p:val>
                                            <p:fltVal val="0"/>
                                          </p:val>
                                        </p:tav>
                                        <p:tav tm="100000">
                                          <p:val>
                                            <p:strVal val="#ppt_w"/>
                                          </p:val>
                                        </p:tav>
                                      </p:tavLst>
                                    </p:anim>
                                    <p:anim calcmode="lin" valueType="num">
                                      <p:cBhvr>
                                        <p:cTn id="24" dur="2600" fill="hold"/>
                                        <p:tgtEl>
                                          <p:spTgt spid="55"/>
                                        </p:tgtEl>
                                        <p:attrNameLst>
                                          <p:attrName>ppt_h</p:attrName>
                                        </p:attrNameLst>
                                      </p:cBhvr>
                                      <p:tavLst>
                                        <p:tav tm="0">
                                          <p:val>
                                            <p:fltVal val="0"/>
                                          </p:val>
                                        </p:tav>
                                        <p:tav tm="100000">
                                          <p:val>
                                            <p:strVal val="#ppt_h"/>
                                          </p:val>
                                        </p:tav>
                                      </p:tavLst>
                                    </p:anim>
                                    <p:animEffect transition="in" filter="fade">
                                      <p:cBhvr>
                                        <p:cTn id="25" dur="2600"/>
                                        <p:tgtEl>
                                          <p:spTgt spid="55"/>
                                        </p:tgtEl>
                                      </p:cBhvr>
                                    </p:animEffect>
                                  </p:childTnLst>
                                </p:cTn>
                              </p:par>
                              <p:par>
                                <p:cTn id="26" presetID="53" presetClass="entr" presetSubtype="0" repeatCount="indefinite" fill="hold" nodeType="withEffect">
                                  <p:stCondLst>
                                    <p:cond delay="600"/>
                                  </p:stCondLst>
                                  <p:endCondLst>
                                    <p:cond evt="onNext" delay="0">
                                      <p:tgtEl>
                                        <p:sldTgt/>
                                      </p:tgtEl>
                                    </p:cond>
                                  </p:endCondLst>
                                  <p:childTnLst>
                                    <p:set>
                                      <p:cBhvr>
                                        <p:cTn id="27" dur="1" fill="hold">
                                          <p:stCondLst>
                                            <p:cond delay="0"/>
                                          </p:stCondLst>
                                        </p:cTn>
                                        <p:tgtEl>
                                          <p:spTgt spid="59"/>
                                        </p:tgtEl>
                                        <p:attrNameLst>
                                          <p:attrName>style.visibility</p:attrName>
                                        </p:attrNameLst>
                                      </p:cBhvr>
                                      <p:to>
                                        <p:strVal val="visible"/>
                                      </p:to>
                                    </p:set>
                                    <p:anim calcmode="lin" valueType="num">
                                      <p:cBhvr>
                                        <p:cTn id="28" dur="3100" fill="hold"/>
                                        <p:tgtEl>
                                          <p:spTgt spid="59"/>
                                        </p:tgtEl>
                                        <p:attrNameLst>
                                          <p:attrName>ppt_w</p:attrName>
                                        </p:attrNameLst>
                                      </p:cBhvr>
                                      <p:tavLst>
                                        <p:tav tm="0">
                                          <p:val>
                                            <p:fltVal val="0"/>
                                          </p:val>
                                        </p:tav>
                                        <p:tav tm="100000">
                                          <p:val>
                                            <p:strVal val="#ppt_w"/>
                                          </p:val>
                                        </p:tav>
                                      </p:tavLst>
                                    </p:anim>
                                    <p:anim calcmode="lin" valueType="num">
                                      <p:cBhvr>
                                        <p:cTn id="29" dur="3100" fill="hold"/>
                                        <p:tgtEl>
                                          <p:spTgt spid="59"/>
                                        </p:tgtEl>
                                        <p:attrNameLst>
                                          <p:attrName>ppt_h</p:attrName>
                                        </p:attrNameLst>
                                      </p:cBhvr>
                                      <p:tavLst>
                                        <p:tav tm="0">
                                          <p:val>
                                            <p:fltVal val="0"/>
                                          </p:val>
                                        </p:tav>
                                        <p:tav tm="100000">
                                          <p:val>
                                            <p:strVal val="#ppt_h"/>
                                          </p:val>
                                        </p:tav>
                                      </p:tavLst>
                                    </p:anim>
                                    <p:animEffect transition="in" filter="fade">
                                      <p:cBhvr>
                                        <p:cTn id="30" dur="3100"/>
                                        <p:tgtEl>
                                          <p:spTgt spid="59"/>
                                        </p:tgtEl>
                                      </p:cBhvr>
                                    </p:animEffect>
                                  </p:childTnLst>
                                </p:cTn>
                              </p:par>
                              <p:par>
                                <p:cTn id="31" presetID="1" presetClass="entr" presetSubtype="0" fill="hold" grpId="0" nodeType="withEffect">
                                  <p:stCondLst>
                                    <p:cond delay="600"/>
                                  </p:stCondLst>
                                  <p:childTnLst>
                                    <p:set>
                                      <p:cBhvr>
                                        <p:cTn id="32" dur="1" fill="hold">
                                          <p:stCondLst>
                                            <p:cond delay="0"/>
                                          </p:stCondLst>
                                        </p:cTn>
                                        <p:tgtEl>
                                          <p:spTgt spid="54"/>
                                        </p:tgtEl>
                                        <p:attrNameLst>
                                          <p:attrName>style.visibility</p:attrName>
                                        </p:attrNameLst>
                                      </p:cBhvr>
                                      <p:to>
                                        <p:strVal val="visible"/>
                                      </p:to>
                                    </p:set>
                                  </p:childTnLst>
                                </p:cTn>
                              </p:par>
                              <p:par>
                                <p:cTn id="33" presetID="35" presetClass="emph" presetSubtype="0" repeatCount="indefinite" fill="hold" grpId="1" nodeType="withEffect">
                                  <p:stCondLst>
                                    <p:cond delay="1200"/>
                                  </p:stCondLst>
                                  <p:endCondLst>
                                    <p:cond evt="onNext" delay="0">
                                      <p:tgtEl>
                                        <p:sldTgt/>
                                      </p:tgtEl>
                                    </p:cond>
                                  </p:endCondLst>
                                  <p:childTnLst>
                                    <p:anim calcmode="discrete" valueType="str">
                                      <p:cBhvr>
                                        <p:cTn id="34" dur="2900" fill="hold"/>
                                        <p:tgtEl>
                                          <p:spTgt spid="54"/>
                                        </p:tgtEl>
                                        <p:attrNameLst>
                                          <p:attrName>style.visibility</p:attrName>
                                        </p:attrNameLst>
                                      </p:cBhvr>
                                      <p:tavLst>
                                        <p:tav tm="0">
                                          <p:val>
                                            <p:strVal val="hidden"/>
                                          </p:val>
                                        </p:tav>
                                        <p:tav tm="50000">
                                          <p:val>
                                            <p:strVal val="visible"/>
                                          </p:val>
                                        </p:tav>
                                      </p:tavLst>
                                    </p:anim>
                                  </p:childTnLst>
                                </p:cTn>
                              </p:par>
                              <p:par>
                                <p:cTn id="35" presetID="10" presetClass="entr" presetSubtype="0" fill="hold" grpId="0" nodeType="withEffect">
                                  <p:stCondLst>
                                    <p:cond delay="120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0" presetClass="path" presetSubtype="0" accel="50000" decel="50000" fill="hold" nodeType="withEffect">
                                  <p:stCondLst>
                                    <p:cond delay="1200"/>
                                  </p:stCondLst>
                                  <p:childTnLst>
                                    <p:animMotion origin="layout" path="M 3.33333E-6 -4.07407E-6 C 0.00034 -0.00463 0.00069 -0.01111 0.00243 -0.01481 C 0.00312 -0.01643 0.00486 -0.01944 0.00486 -0.01898 C 0.00607 -0.02615 0.00277 -0.03287 0.00139 -0.03842 C 0.00121 -0.03912 0.00121 -0.03958 0.00104 -0.04051 C 0.00086 -0.0412 0.00069 -0.04259 0.00034 -0.04375 C 3.33333E-6 -0.0449 -0.00104 -0.04745 -0.00104 -0.04722 C -0.00174 -0.05208 -0.00191 -0.05648 -0.00209 -0.06134 C 3.33333E-6 -0.07291 -0.00434 -0.08634 0.00277 -0.09097 C 0.00521 -0.0956 0.00625 -0.10185 0.00868 -0.10648 C 0.01059 -0.11736 0.00833 -0.13078 0.01319 -0.14004 C 0.01614 -0.1456 0.02031 -0.14861 0.02396 -0.15231 C 0.0243 -0.15254 0.02465 -0.15254 0.025 -0.15277 C 0.02569 -0.15324 0.02639 -0.15439 0.02708 -0.15555 C 0.02777 -0.15625 0.02916 -0.15787 0.02916 -0.15787 C 0.03003 -0.16041 0.03107 -0.16088 0.03229 -0.1625 C 0.03333 -0.16527 0.03507 -0.1699 0.03646 -0.17176 C 0.03732 -0.17314 0.03923 -0.175 0.03923 -0.17476 C 0.03975 -0.17801 0.04045 -0.17893 0.04201 -0.18009 C 0.04323 -0.18356 0.04479 -0.18495 0.04652 -0.1868 C 0.04722 -0.18773 0.04861 -0.18958 0.04861 -0.18935 C 0.0493 -0.19236 0.04965 -0.19398 0.05104 -0.1956 C 0.05225 -0.19884 0.0533 -0.20208 0.05451 -0.20532 C 0.05503 -0.20856 0.05555 -0.21504 0.05694 -0.21782 C 0.06146 -0.22638 0.07448 -0.2243 0.07916 -0.2243 C 0.08211 -0.22638 0.08507 -0.22893 0.08784 -0.23148 C 0.0901 -0.23773 0.09687 -0.24259 0.10069 -0.2449 C 0.10243 -0.2456 0.10364 -0.24699 0.10555 -0.24814 C 0.10607 -0.24838 0.10694 -0.24861 0.10694 -0.24838 C 0.10885 -0.25115 0.11093 -0.25301 0.1125 -0.25601 C 0.11371 -0.25833 0.11423 -0.25995 0.11562 -0.26157 C 0.11614 -0.26435 0.11979 -0.27083 0.11979 -0.27129 " pathEditMode="relative" rAng="0" ptsTypes="fffffffffffffffffffffffffffffffA">
                                      <p:cBhvr>
                                        <p:cTn id="39" dur="5000" fill="hold"/>
                                        <p:tgtEl>
                                          <p:spTgt spid="64"/>
                                        </p:tgtEl>
                                        <p:attrNameLst>
                                          <p:attrName>ppt_x</p:attrName>
                                          <p:attrName>ppt_y</p:attrName>
                                        </p:attrNameLst>
                                      </p:cBhvr>
                                      <p:rCtr x="5800" y="-13600"/>
                                    </p:animMotion>
                                  </p:childTnLst>
                                </p:cTn>
                              </p:par>
                              <p:par>
                                <p:cTn id="40" presetID="53" presetClass="entr" presetSubtype="0" repeatCount="indefinite" fill="hold" nodeType="withEffect">
                                  <p:stCondLst>
                                    <p:cond delay="0"/>
                                  </p:stCondLst>
                                  <p:endCondLst>
                                    <p:cond evt="onNext" delay="0">
                                      <p:tgtEl>
                                        <p:sldTgt/>
                                      </p:tgtEl>
                                    </p:cond>
                                  </p:endCondLst>
                                  <p:childTnLst>
                                    <p:set>
                                      <p:cBhvr>
                                        <p:cTn id="41" dur="1" fill="hold">
                                          <p:stCondLst>
                                            <p:cond delay="0"/>
                                          </p:stCondLst>
                                        </p:cTn>
                                        <p:tgtEl>
                                          <p:spTgt spid="69"/>
                                        </p:tgtEl>
                                        <p:attrNameLst>
                                          <p:attrName>style.visibility</p:attrName>
                                        </p:attrNameLst>
                                      </p:cBhvr>
                                      <p:to>
                                        <p:strVal val="visible"/>
                                      </p:to>
                                    </p:set>
                                    <p:anim calcmode="lin" valueType="num">
                                      <p:cBhvr>
                                        <p:cTn id="42" dur="2700" fill="hold"/>
                                        <p:tgtEl>
                                          <p:spTgt spid="69"/>
                                        </p:tgtEl>
                                        <p:attrNameLst>
                                          <p:attrName>ppt_w</p:attrName>
                                        </p:attrNameLst>
                                      </p:cBhvr>
                                      <p:tavLst>
                                        <p:tav tm="0">
                                          <p:val>
                                            <p:fltVal val="0"/>
                                          </p:val>
                                        </p:tav>
                                        <p:tav tm="100000">
                                          <p:val>
                                            <p:strVal val="#ppt_w"/>
                                          </p:val>
                                        </p:tav>
                                      </p:tavLst>
                                    </p:anim>
                                    <p:anim calcmode="lin" valueType="num">
                                      <p:cBhvr>
                                        <p:cTn id="43" dur="2700" fill="hold"/>
                                        <p:tgtEl>
                                          <p:spTgt spid="69"/>
                                        </p:tgtEl>
                                        <p:attrNameLst>
                                          <p:attrName>ppt_h</p:attrName>
                                        </p:attrNameLst>
                                      </p:cBhvr>
                                      <p:tavLst>
                                        <p:tav tm="0">
                                          <p:val>
                                            <p:fltVal val="0"/>
                                          </p:val>
                                        </p:tav>
                                        <p:tav tm="100000">
                                          <p:val>
                                            <p:strVal val="#ppt_h"/>
                                          </p:val>
                                        </p:tav>
                                      </p:tavLst>
                                    </p:anim>
                                    <p:animEffect transition="in" filter="fade">
                                      <p:cBhvr>
                                        <p:cTn id="44" dur="2700"/>
                                        <p:tgtEl>
                                          <p:spTgt spid="69"/>
                                        </p:tgtEl>
                                      </p:cBhvr>
                                    </p:animEffect>
                                  </p:childTnLst>
                                </p:cTn>
                              </p:par>
                              <p:par>
                                <p:cTn id="45" presetID="53" presetClass="entr" presetSubtype="0" repeatCount="indefinite" fill="hold" nodeType="withEffect">
                                  <p:stCondLst>
                                    <p:cond delay="0"/>
                                  </p:stCondLst>
                                  <p:endCondLst>
                                    <p:cond evt="onNext" delay="0">
                                      <p:tgtEl>
                                        <p:sldTgt/>
                                      </p:tgtEl>
                                    </p:cond>
                                  </p:endCondLst>
                                  <p:childTnLst>
                                    <p:set>
                                      <p:cBhvr>
                                        <p:cTn id="46" dur="1" fill="hold">
                                          <p:stCondLst>
                                            <p:cond delay="0"/>
                                          </p:stCondLst>
                                        </p:cTn>
                                        <p:tgtEl>
                                          <p:spTgt spid="73"/>
                                        </p:tgtEl>
                                        <p:attrNameLst>
                                          <p:attrName>style.visibility</p:attrName>
                                        </p:attrNameLst>
                                      </p:cBhvr>
                                      <p:to>
                                        <p:strVal val="visible"/>
                                      </p:to>
                                    </p:set>
                                    <p:anim calcmode="lin" valueType="num">
                                      <p:cBhvr>
                                        <p:cTn id="47" dur="4000" fill="hold"/>
                                        <p:tgtEl>
                                          <p:spTgt spid="73"/>
                                        </p:tgtEl>
                                        <p:attrNameLst>
                                          <p:attrName>ppt_w</p:attrName>
                                        </p:attrNameLst>
                                      </p:cBhvr>
                                      <p:tavLst>
                                        <p:tav tm="0">
                                          <p:val>
                                            <p:fltVal val="0"/>
                                          </p:val>
                                        </p:tav>
                                        <p:tav tm="100000">
                                          <p:val>
                                            <p:strVal val="#ppt_w"/>
                                          </p:val>
                                        </p:tav>
                                      </p:tavLst>
                                    </p:anim>
                                    <p:anim calcmode="lin" valueType="num">
                                      <p:cBhvr>
                                        <p:cTn id="48" dur="4000" fill="hold"/>
                                        <p:tgtEl>
                                          <p:spTgt spid="73"/>
                                        </p:tgtEl>
                                        <p:attrNameLst>
                                          <p:attrName>ppt_h</p:attrName>
                                        </p:attrNameLst>
                                      </p:cBhvr>
                                      <p:tavLst>
                                        <p:tav tm="0">
                                          <p:val>
                                            <p:fltVal val="0"/>
                                          </p:val>
                                        </p:tav>
                                        <p:tav tm="100000">
                                          <p:val>
                                            <p:strVal val="#ppt_h"/>
                                          </p:val>
                                        </p:tav>
                                      </p:tavLst>
                                    </p:anim>
                                    <p:animEffect transition="in" filter="fade">
                                      <p:cBhvr>
                                        <p:cTn id="49" dur="4000"/>
                                        <p:tgtEl>
                                          <p:spTgt spid="73"/>
                                        </p:tgtEl>
                                      </p:cBhvr>
                                    </p:animEffect>
                                  </p:childTnLst>
                                </p:cTn>
                              </p:par>
                              <p:par>
                                <p:cTn id="50" presetID="53" presetClass="entr" presetSubtype="0" repeatCount="indefinite" fill="hold" nodeType="withEffect">
                                  <p:stCondLst>
                                    <p:cond delay="0"/>
                                  </p:stCondLst>
                                  <p:endCondLst>
                                    <p:cond evt="onNext" delay="0">
                                      <p:tgtEl>
                                        <p:sldTgt/>
                                      </p:tgtEl>
                                    </p:cond>
                                  </p:endCondLst>
                                  <p:childTnLst>
                                    <p:set>
                                      <p:cBhvr>
                                        <p:cTn id="51" dur="1" fill="hold">
                                          <p:stCondLst>
                                            <p:cond delay="0"/>
                                          </p:stCondLst>
                                        </p:cTn>
                                        <p:tgtEl>
                                          <p:spTgt spid="77"/>
                                        </p:tgtEl>
                                        <p:attrNameLst>
                                          <p:attrName>style.visibility</p:attrName>
                                        </p:attrNameLst>
                                      </p:cBhvr>
                                      <p:to>
                                        <p:strVal val="visible"/>
                                      </p:to>
                                    </p:set>
                                    <p:anim calcmode="lin" valueType="num">
                                      <p:cBhvr>
                                        <p:cTn id="52" dur="4300" fill="hold"/>
                                        <p:tgtEl>
                                          <p:spTgt spid="77"/>
                                        </p:tgtEl>
                                        <p:attrNameLst>
                                          <p:attrName>ppt_w</p:attrName>
                                        </p:attrNameLst>
                                      </p:cBhvr>
                                      <p:tavLst>
                                        <p:tav tm="0">
                                          <p:val>
                                            <p:fltVal val="0"/>
                                          </p:val>
                                        </p:tav>
                                        <p:tav tm="100000">
                                          <p:val>
                                            <p:strVal val="#ppt_w"/>
                                          </p:val>
                                        </p:tav>
                                      </p:tavLst>
                                    </p:anim>
                                    <p:anim calcmode="lin" valueType="num">
                                      <p:cBhvr>
                                        <p:cTn id="53" dur="4300" fill="hold"/>
                                        <p:tgtEl>
                                          <p:spTgt spid="77"/>
                                        </p:tgtEl>
                                        <p:attrNameLst>
                                          <p:attrName>ppt_h</p:attrName>
                                        </p:attrNameLst>
                                      </p:cBhvr>
                                      <p:tavLst>
                                        <p:tav tm="0">
                                          <p:val>
                                            <p:fltVal val="0"/>
                                          </p:val>
                                        </p:tav>
                                        <p:tav tm="100000">
                                          <p:val>
                                            <p:strVal val="#ppt_h"/>
                                          </p:val>
                                        </p:tav>
                                      </p:tavLst>
                                    </p:anim>
                                    <p:animEffect transition="in" filter="fade">
                                      <p:cBhvr>
                                        <p:cTn id="54" dur="43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2" grpId="0" animBg="1"/>
      <p:bldP spid="53" grpId="0" animBg="1"/>
      <p:bldP spid="54" grpId="0" animBg="1"/>
      <p:bldP spid="54"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143000"/>
            <a:ext cx="40386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09988"/>
            <a:ext cx="403860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6" name="Picture 5" descr="PPT_Curve_white_transparent"/>
          <p:cNvPicPr>
            <a:picLocks noChangeAspect="1" noChangeArrowheads="1"/>
          </p:cNvPicPr>
          <p:nvPr userDrawn="1"/>
        </p:nvPicPr>
        <p:blipFill>
          <a:blip r:embed="rId2" cstate="print"/>
          <a:srcRect/>
          <a:stretch>
            <a:fillRect/>
          </a:stretch>
        </p:blipFill>
        <p:spPr bwMode="auto">
          <a:xfrm>
            <a:off x="8205788" y="0"/>
            <a:ext cx="938212" cy="6859588"/>
          </a:xfrm>
          <a:prstGeom prst="rect">
            <a:avLst/>
          </a:prstGeom>
          <a:noFill/>
          <a:ln w="9525">
            <a:noFill/>
            <a:miter lim="800000"/>
            <a:headEnd/>
            <a:tailEnd/>
          </a:ln>
        </p:spPr>
      </p:pic>
      <p:sp>
        <p:nvSpPr>
          <p:cNvPr id="11" name="Titel 1"/>
          <p:cNvSpPr>
            <a:spLocks noGrp="1"/>
          </p:cNvSpPr>
          <p:nvPr>
            <p:ph type="ctrTitle"/>
          </p:nvPr>
        </p:nvSpPr>
        <p:spPr>
          <a:xfrm>
            <a:off x="452438" y="1358900"/>
            <a:ext cx="7437437" cy="1460500"/>
          </a:xfrm>
          <a:prstGeom prst="rect">
            <a:avLst/>
          </a:prstGeom>
        </p:spPr>
        <p:txBody>
          <a:bodyPr lIns="0" tIns="0" rIns="0" bIns="0"/>
          <a:lstStyle>
            <a:lvl1pPr>
              <a:defRPr sz="3200" baseline="0"/>
            </a:lvl1pPr>
          </a:lstStyle>
          <a:p>
            <a:r>
              <a:rPr lang="en-US" smtClean="0"/>
              <a:t>Click to edit Master title style</a:t>
            </a:r>
            <a:endParaRPr lang="de-DE" dirty="0"/>
          </a:p>
        </p:txBody>
      </p:sp>
      <p:sp>
        <p:nvSpPr>
          <p:cNvPr id="19" name="Textplatzhalter 2"/>
          <p:cNvSpPr>
            <a:spLocks noGrp="1"/>
          </p:cNvSpPr>
          <p:nvPr>
            <p:ph type="body" idx="10"/>
          </p:nvPr>
        </p:nvSpPr>
        <p:spPr>
          <a:xfrm>
            <a:off x="450850" y="6410325"/>
            <a:ext cx="7439025" cy="327025"/>
          </a:xfrm>
          <a:prstGeom prst="rect">
            <a:avLst/>
          </a:prstGeom>
        </p:spPr>
        <p:txBody>
          <a:bodyPr lIns="0" tIns="0" rIns="0" bIns="0" anchor="ctr" anchorCtr="0"/>
          <a:lstStyle>
            <a:lvl1pPr marL="0" indent="0">
              <a:spcBef>
                <a:spcPts val="0"/>
              </a:spcBef>
              <a:buNone/>
              <a:defRPr sz="900" b="0" i="0" spc="30">
                <a:ln>
                  <a:noFill/>
                </a:ln>
                <a:solidFill>
                  <a:srgbClr val="003399"/>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7" name="Untertitel 2"/>
          <p:cNvSpPr>
            <a:spLocks noGrp="1"/>
          </p:cNvSpPr>
          <p:nvPr>
            <p:ph type="subTitle" idx="1"/>
          </p:nvPr>
        </p:nvSpPr>
        <p:spPr>
          <a:xfrm>
            <a:off x="871538" y="3200400"/>
            <a:ext cx="7018337" cy="276225"/>
          </a:xfrm>
          <a:prstGeom prst="rect">
            <a:avLst/>
          </a:prstGeom>
        </p:spPr>
        <p:txBody>
          <a:bodyPr lIns="0" tIns="0" rIns="0" bIns="0"/>
          <a:lstStyle>
            <a:lvl1pPr marL="0" indent="0" algn="l">
              <a:lnSpc>
                <a:spcPct val="90000"/>
              </a:lnSpc>
              <a:buNone/>
              <a:defRPr b="1">
                <a:solidFill>
                  <a:srgbClr val="0033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smtClean="0"/>
          </a:p>
        </p:txBody>
      </p:sp>
      <p:sp>
        <p:nvSpPr>
          <p:cNvPr id="36" name="Textplatzhalter 35"/>
          <p:cNvSpPr>
            <a:spLocks noGrp="1"/>
          </p:cNvSpPr>
          <p:nvPr>
            <p:ph type="body" sz="quarter" idx="13"/>
          </p:nvPr>
        </p:nvSpPr>
        <p:spPr>
          <a:xfrm>
            <a:off x="871538" y="3502025"/>
            <a:ext cx="7018337" cy="333375"/>
          </a:xfrm>
          <a:prstGeom prst="rect">
            <a:avLst/>
          </a:prstGeom>
        </p:spPr>
        <p:txBody>
          <a:bodyPr vert="horz" lIns="0" tIns="0" rIns="0" bIns="0"/>
          <a:lstStyle>
            <a:lvl1pPr>
              <a:spcBef>
                <a:spcPts val="0"/>
              </a:spcBef>
              <a:defRPr sz="1800" b="0">
                <a:latin typeface="Arial"/>
                <a:cs typeface="Arial"/>
              </a:defRPr>
            </a:lvl1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1" name="Titel 1"/>
          <p:cNvSpPr>
            <a:spLocks noGrp="1"/>
          </p:cNvSpPr>
          <p:nvPr>
            <p:ph type="ctrTitle"/>
          </p:nvPr>
        </p:nvSpPr>
        <p:spPr>
          <a:xfrm>
            <a:off x="452438" y="4047070"/>
            <a:ext cx="7437437" cy="486830"/>
          </a:xfrm>
          <a:prstGeom prst="rect">
            <a:avLst/>
          </a:prstGeom>
        </p:spPr>
        <p:txBody>
          <a:bodyPr lIns="0" tIns="0" rIns="0" bIns="0"/>
          <a:lstStyle>
            <a:lvl1pPr>
              <a:defRPr sz="3200"/>
            </a:lvl1pPr>
          </a:lstStyle>
          <a:p>
            <a:r>
              <a:rPr lang="en-US" smtClean="0"/>
              <a:t>Click to edit Master title style</a:t>
            </a:r>
            <a:endParaRPr lang="de-DE" dirty="0"/>
          </a:p>
        </p:txBody>
      </p:sp>
      <p:sp>
        <p:nvSpPr>
          <p:cNvPr id="19" name="Textplatzhalter 2"/>
          <p:cNvSpPr>
            <a:spLocks noGrp="1"/>
          </p:cNvSpPr>
          <p:nvPr>
            <p:ph type="body" idx="10"/>
          </p:nvPr>
        </p:nvSpPr>
        <p:spPr>
          <a:xfrm>
            <a:off x="450850" y="6410325"/>
            <a:ext cx="7439025" cy="327025"/>
          </a:xfrm>
          <a:prstGeom prst="rect">
            <a:avLst/>
          </a:prstGeom>
        </p:spPr>
        <p:txBody>
          <a:bodyPr lIns="0" tIns="0" rIns="0" bIns="0" anchor="ctr" anchorCtr="0"/>
          <a:lstStyle>
            <a:lvl1pPr marL="0" indent="0">
              <a:spcBef>
                <a:spcPts val="0"/>
              </a:spcBef>
              <a:buNone/>
              <a:defRPr sz="900" b="0" i="0" spc="30">
                <a:ln>
                  <a:noFill/>
                </a:ln>
                <a:solidFill>
                  <a:srgbClr val="003399"/>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Untertitel 2"/>
          <p:cNvSpPr>
            <a:spLocks noGrp="1"/>
          </p:cNvSpPr>
          <p:nvPr>
            <p:ph type="subTitle" idx="1"/>
          </p:nvPr>
        </p:nvSpPr>
        <p:spPr>
          <a:xfrm>
            <a:off x="454025" y="4625975"/>
            <a:ext cx="7435850" cy="276225"/>
          </a:xfrm>
          <a:prstGeom prst="rect">
            <a:avLst/>
          </a:prstGeom>
        </p:spPr>
        <p:txBody>
          <a:bodyPr lIns="0" tIns="0" rIns="0" bIns="0"/>
          <a:lstStyle>
            <a:lvl1pPr marL="0" indent="0" algn="l">
              <a:lnSpc>
                <a:spcPct val="90000"/>
              </a:lnSpc>
              <a:buNone/>
              <a:defRPr b="1">
                <a:solidFill>
                  <a:srgbClr val="0033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smtClean="0"/>
          </a:p>
        </p:txBody>
      </p:sp>
      <p:sp>
        <p:nvSpPr>
          <p:cNvPr id="18" name="Bildplatzhalter 17"/>
          <p:cNvSpPr>
            <a:spLocks noGrp="1"/>
          </p:cNvSpPr>
          <p:nvPr>
            <p:ph type="pic" sz="quarter" idx="14"/>
          </p:nvPr>
        </p:nvSpPr>
        <p:spPr>
          <a:xfrm>
            <a:off x="0" y="-1"/>
            <a:ext cx="9144000" cy="3889376"/>
          </a:xfrm>
          <a:prstGeom prst="rect">
            <a:avLst/>
          </a:prstGeom>
        </p:spPr>
        <p:txBody>
          <a:bodyPr vert="horz"/>
          <a:lstStyle>
            <a:lvl1pPr>
              <a:defRPr/>
            </a:lvl1pPr>
          </a:lstStyle>
          <a:p>
            <a:pPr lvl="0"/>
            <a:r>
              <a:rPr lang="en-US" noProof="0" smtClean="0"/>
              <a:t>Click icon to add picture</a:t>
            </a:r>
            <a:endParaRPr lang="de-DE" noProof="0" dirty="0"/>
          </a:p>
        </p:txBody>
      </p:sp>
      <p:sp>
        <p:nvSpPr>
          <p:cNvPr id="24" name="Textplatzhalter 35"/>
          <p:cNvSpPr>
            <a:spLocks noGrp="1"/>
          </p:cNvSpPr>
          <p:nvPr>
            <p:ph type="body" sz="quarter" idx="15"/>
          </p:nvPr>
        </p:nvSpPr>
        <p:spPr>
          <a:xfrm>
            <a:off x="452438" y="4927600"/>
            <a:ext cx="7437437" cy="333375"/>
          </a:xfrm>
          <a:prstGeom prst="rect">
            <a:avLst/>
          </a:prstGeom>
        </p:spPr>
        <p:txBody>
          <a:bodyPr vert="horz" lIns="0" tIns="0" rIns="0" bIns="0"/>
          <a:lstStyle>
            <a:lvl1pPr>
              <a:spcBef>
                <a:spcPts val="0"/>
              </a:spcBef>
              <a:defRPr sz="1800" b="0">
                <a:latin typeface="Arial"/>
                <a:cs typeface="Arial"/>
              </a:defRPr>
            </a:lvl1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19" name="Textplatzhalter 2"/>
          <p:cNvSpPr>
            <a:spLocks noGrp="1"/>
          </p:cNvSpPr>
          <p:nvPr>
            <p:ph type="body" idx="10"/>
          </p:nvPr>
        </p:nvSpPr>
        <p:spPr>
          <a:xfrm>
            <a:off x="450850" y="6410325"/>
            <a:ext cx="7439025" cy="327025"/>
          </a:xfrm>
          <a:prstGeom prst="rect">
            <a:avLst/>
          </a:prstGeom>
        </p:spPr>
        <p:txBody>
          <a:bodyPr lIns="0" tIns="0" rIns="0" bIns="0" anchor="ctr" anchorCtr="0"/>
          <a:lstStyle>
            <a:lvl1pPr marL="0" indent="0">
              <a:spcBef>
                <a:spcPts val="0"/>
              </a:spcBef>
              <a:buNone/>
              <a:defRPr sz="900" b="0" i="0" spc="30">
                <a:ln>
                  <a:noFill/>
                </a:ln>
                <a:solidFill>
                  <a:srgbClr val="003399"/>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el 1"/>
          <p:cNvSpPr>
            <a:spLocks noGrp="1"/>
          </p:cNvSpPr>
          <p:nvPr>
            <p:ph type="ctrTitle"/>
          </p:nvPr>
        </p:nvSpPr>
        <p:spPr>
          <a:xfrm>
            <a:off x="454025" y="3562350"/>
            <a:ext cx="7437437" cy="927100"/>
          </a:xfrm>
          <a:prstGeom prst="rect">
            <a:avLst/>
          </a:prstGeom>
        </p:spPr>
        <p:txBody>
          <a:bodyPr lIns="0" tIns="0" rIns="0" bIns="0"/>
          <a:lstStyle>
            <a:lvl1pPr>
              <a:defRPr sz="3200"/>
            </a:lvl1pPr>
          </a:lstStyle>
          <a:p>
            <a:r>
              <a:rPr lang="en-US" smtClean="0"/>
              <a:t>Click to edit Master title style</a:t>
            </a:r>
            <a:endParaRPr lang="de-DE" dirty="0"/>
          </a:p>
        </p:txBody>
      </p:sp>
      <p:sp>
        <p:nvSpPr>
          <p:cNvPr id="12" name="Untertitel 2"/>
          <p:cNvSpPr>
            <a:spLocks noGrp="1"/>
          </p:cNvSpPr>
          <p:nvPr>
            <p:ph type="subTitle" idx="1"/>
          </p:nvPr>
        </p:nvSpPr>
        <p:spPr>
          <a:xfrm>
            <a:off x="454025" y="4625975"/>
            <a:ext cx="7435850" cy="276225"/>
          </a:xfrm>
          <a:prstGeom prst="rect">
            <a:avLst/>
          </a:prstGeom>
        </p:spPr>
        <p:txBody>
          <a:bodyPr lIns="0" tIns="0" rIns="0" bIns="0"/>
          <a:lstStyle>
            <a:lvl1pPr marL="0" indent="0" algn="l">
              <a:lnSpc>
                <a:spcPct val="90000"/>
              </a:lnSpc>
              <a:buNone/>
              <a:defRPr b="1">
                <a:solidFill>
                  <a:srgbClr val="0033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smtClean="0"/>
          </a:p>
        </p:txBody>
      </p:sp>
      <p:sp>
        <p:nvSpPr>
          <p:cNvPr id="24" name="Bildplatzhalter 17"/>
          <p:cNvSpPr>
            <a:spLocks noGrp="1"/>
          </p:cNvSpPr>
          <p:nvPr>
            <p:ph type="pic" sz="quarter" idx="14"/>
          </p:nvPr>
        </p:nvSpPr>
        <p:spPr>
          <a:xfrm>
            <a:off x="0" y="0"/>
            <a:ext cx="9144000" cy="3403600"/>
          </a:xfrm>
          <a:prstGeom prst="rect">
            <a:avLst/>
          </a:prstGeom>
        </p:spPr>
        <p:txBody>
          <a:bodyPr vert="horz"/>
          <a:lstStyle>
            <a:lvl1pPr>
              <a:defRPr/>
            </a:lvl1pPr>
          </a:lstStyle>
          <a:p>
            <a:pPr lvl="0"/>
            <a:r>
              <a:rPr lang="en-US" noProof="0" smtClean="0"/>
              <a:t>Click icon to add picture</a:t>
            </a:r>
            <a:endParaRPr lang="de-DE" noProof="0" dirty="0"/>
          </a:p>
        </p:txBody>
      </p:sp>
      <p:sp>
        <p:nvSpPr>
          <p:cNvPr id="26" name="Textplatzhalter 35"/>
          <p:cNvSpPr>
            <a:spLocks noGrp="1"/>
          </p:cNvSpPr>
          <p:nvPr>
            <p:ph type="body" sz="quarter" idx="15"/>
          </p:nvPr>
        </p:nvSpPr>
        <p:spPr>
          <a:xfrm>
            <a:off x="452438" y="4927600"/>
            <a:ext cx="7437437" cy="333375"/>
          </a:xfrm>
          <a:prstGeom prst="rect">
            <a:avLst/>
          </a:prstGeom>
        </p:spPr>
        <p:txBody>
          <a:bodyPr vert="horz" lIns="0" tIns="0" rIns="0" bIns="0"/>
          <a:lstStyle>
            <a:lvl1pPr>
              <a:spcBef>
                <a:spcPts val="0"/>
              </a:spcBef>
              <a:defRPr sz="1800" b="0">
                <a:latin typeface="Arial"/>
                <a:cs typeface="Arial"/>
              </a:defRPr>
            </a:lvl1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0" y="3564000"/>
            <a:ext cx="7646400" cy="928800"/>
          </a:xfrm>
          <a:prstGeom prst="rect">
            <a:avLst/>
          </a:prstGeo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sp>
        <p:nvSpPr>
          <p:cNvPr id="13" name="Subtitle 2"/>
          <p:cNvSpPr>
            <a:spLocks noGrp="1"/>
          </p:cNvSpPr>
          <p:nvPr>
            <p:ph type="subTitle" idx="10"/>
          </p:nvPr>
        </p:nvSpPr>
        <p:spPr>
          <a:xfrm>
            <a:off x="450000" y="4626000"/>
            <a:ext cx="7646400" cy="675208"/>
          </a:xfrm>
          <a:prstGeom prst="rect">
            <a:avLst/>
          </a:prstGeo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4" name="Bild 4" descr="111004_EU-OSHA_PPT_EU logo.png"/>
          <p:cNvPicPr>
            <a:picLocks noChangeAspect="1"/>
          </p:cNvPicPr>
          <p:nvPr/>
        </p:nvPicPr>
        <p:blipFill>
          <a:blip r:embed="rId4" cstate="print"/>
          <a:srcRect/>
          <a:stretch>
            <a:fillRect/>
          </a:stretch>
        </p:blipFill>
        <p:spPr bwMode="auto">
          <a:xfrm>
            <a:off x="4127500" y="5908675"/>
            <a:ext cx="474663" cy="323850"/>
          </a:xfrm>
          <a:prstGeom prst="rect">
            <a:avLst/>
          </a:prstGeom>
          <a:noFill/>
          <a:ln w="9525">
            <a:noFill/>
            <a:miter lim="800000"/>
            <a:headEnd/>
            <a:tailEnd/>
          </a:ln>
        </p:spPr>
      </p:pic>
      <p:grpSp>
        <p:nvGrpSpPr>
          <p:cNvPr id="8" name="Group 60"/>
          <p:cNvGrpSpPr>
            <a:grpSpLocks/>
          </p:cNvGrpSpPr>
          <p:nvPr userDrawn="1"/>
        </p:nvGrpSpPr>
        <p:grpSpPr bwMode="auto">
          <a:xfrm>
            <a:off x="7367515" y="5564188"/>
            <a:ext cx="685800" cy="633412"/>
            <a:chOff x="1020" y="346"/>
            <a:chExt cx="4114" cy="3756"/>
          </a:xfrm>
        </p:grpSpPr>
        <p:sp>
          <p:nvSpPr>
            <p:cNvPr id="16"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chemeClr val="tx1"/>
                </a:solidFill>
              </a:endParaRPr>
            </a:p>
          </p:txBody>
        </p:sp>
        <p:sp>
          <p:nvSpPr>
            <p:cNvPr id="17" name="Freeform 62"/>
            <p:cNvSpPr>
              <a:spLocks/>
            </p:cNvSpPr>
            <p:nvPr userDrawn="1"/>
          </p:nvSpPr>
          <p:spPr bwMode="gray">
            <a:xfrm>
              <a:off x="2629" y="1720"/>
              <a:ext cx="95"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8" name="Freeform 63"/>
            <p:cNvSpPr>
              <a:spLocks/>
            </p:cNvSpPr>
            <p:nvPr userDrawn="1"/>
          </p:nvSpPr>
          <p:spPr bwMode="gray">
            <a:xfrm>
              <a:off x="2829" y="1880"/>
              <a:ext cx="67"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9" name="Freeform 64"/>
            <p:cNvSpPr>
              <a:spLocks/>
            </p:cNvSpPr>
            <p:nvPr userDrawn="1"/>
          </p:nvSpPr>
          <p:spPr bwMode="gray">
            <a:xfrm>
              <a:off x="2534"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0" name="Freeform 65"/>
            <p:cNvSpPr>
              <a:spLocks/>
            </p:cNvSpPr>
            <p:nvPr userDrawn="1"/>
          </p:nvSpPr>
          <p:spPr bwMode="gray">
            <a:xfrm>
              <a:off x="2477" y="1391"/>
              <a:ext cx="86"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1" name="Freeform 66"/>
            <p:cNvSpPr>
              <a:spLocks/>
            </p:cNvSpPr>
            <p:nvPr userDrawn="1"/>
          </p:nvSpPr>
          <p:spPr bwMode="gray">
            <a:xfrm>
              <a:off x="2448"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2" name="Freeform 67"/>
            <p:cNvSpPr>
              <a:spLocks/>
            </p:cNvSpPr>
            <p:nvPr userDrawn="1"/>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3" name="Freeform 68"/>
            <p:cNvSpPr>
              <a:spLocks/>
            </p:cNvSpPr>
            <p:nvPr userDrawn="1"/>
          </p:nvSpPr>
          <p:spPr bwMode="gray">
            <a:xfrm>
              <a:off x="2944" y="854"/>
              <a:ext cx="67"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4" name="Freeform 69"/>
            <p:cNvSpPr>
              <a:spLocks noEditPoints="1"/>
            </p:cNvSpPr>
            <p:nvPr userDrawn="1"/>
          </p:nvSpPr>
          <p:spPr bwMode="gray">
            <a:xfrm>
              <a:off x="3171" y="665"/>
              <a:ext cx="767"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25" name="Freeform 70"/>
            <p:cNvSpPr>
              <a:spLocks/>
            </p:cNvSpPr>
            <p:nvPr userDrawn="1"/>
          </p:nvSpPr>
          <p:spPr bwMode="gray">
            <a:xfrm>
              <a:off x="1020" y="346"/>
              <a:ext cx="2187"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26" name="Freeform 71"/>
            <p:cNvSpPr>
              <a:spLocks noEditPoints="1"/>
            </p:cNvSpPr>
            <p:nvPr userDrawn="1"/>
          </p:nvSpPr>
          <p:spPr bwMode="gray">
            <a:xfrm>
              <a:off x="3267" y="2812"/>
              <a:ext cx="695"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7" name="Freeform 72"/>
            <p:cNvSpPr>
              <a:spLocks/>
            </p:cNvSpPr>
            <p:nvPr userDrawn="1"/>
          </p:nvSpPr>
          <p:spPr bwMode="gray">
            <a:xfrm>
              <a:off x="4048" y="2812"/>
              <a:ext cx="486"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8" name="Freeform 73"/>
            <p:cNvSpPr>
              <a:spLocks/>
            </p:cNvSpPr>
            <p:nvPr userDrawn="1"/>
          </p:nvSpPr>
          <p:spPr bwMode="gray">
            <a:xfrm>
              <a:off x="1525" y="2586"/>
              <a:ext cx="248"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9" name="Freeform 74"/>
            <p:cNvSpPr>
              <a:spLocks noEditPoints="1"/>
            </p:cNvSpPr>
            <p:nvPr userDrawn="1"/>
          </p:nvSpPr>
          <p:spPr bwMode="gray">
            <a:xfrm>
              <a:off x="1906" y="2812"/>
              <a:ext cx="724"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30" name="Freeform 75"/>
            <p:cNvSpPr>
              <a:spLocks/>
            </p:cNvSpPr>
            <p:nvPr userDrawn="1"/>
          </p:nvSpPr>
          <p:spPr bwMode="gray">
            <a:xfrm>
              <a:off x="2715" y="2812"/>
              <a:ext cx="476"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grpSp>
      <p:pic>
        <p:nvPicPr>
          <p:cNvPr id="4"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371" y="0"/>
            <a:ext cx="9148236" cy="34020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197668" y="-4762"/>
            <a:ext cx="951779" cy="6876000"/>
          </a:xfrm>
          <a:prstGeom prst="rect">
            <a:avLst/>
          </a:prstGeom>
        </p:spPr>
      </p:pic>
    </p:spTree>
    <p:extLst>
      <p:ext uri="{BB962C8B-B14F-4D97-AF65-F5344CB8AC3E}">
        <p14:creationId xmlns:p14="http://schemas.microsoft.com/office/powerpoint/2010/main" xmlns="" val="459210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itelplatzhalter 1"/>
          <p:cNvSpPr>
            <a:spLocks noGrp="1"/>
          </p:cNvSpPr>
          <p:nvPr>
            <p:ph type="title"/>
          </p:nvPr>
        </p:nvSpPr>
        <p:spPr>
          <a:xfrm>
            <a:off x="452438" y="199375"/>
            <a:ext cx="7437437" cy="489600"/>
          </a:xfrm>
          <a:prstGeom prst="rect">
            <a:avLst/>
          </a:prstGeom>
        </p:spPr>
        <p:txBody>
          <a:bodyPr rtlCol="0">
            <a:normAutofit/>
          </a:bodyPr>
          <a:lstStyle/>
          <a:p>
            <a:r>
              <a:rPr lang="de-DE" dirty="0" smtClean="0"/>
              <a:t>Mastertitelformat bearbeiten</a:t>
            </a:r>
            <a:endParaRPr lang="de-DE" dirty="0"/>
          </a:p>
        </p:txBody>
      </p:sp>
      <p:grpSp>
        <p:nvGrpSpPr>
          <p:cNvPr id="4" name="Group 60"/>
          <p:cNvGrpSpPr>
            <a:grpSpLocks noChangeAspect="1"/>
          </p:cNvGrpSpPr>
          <p:nvPr userDrawn="1"/>
        </p:nvGrpSpPr>
        <p:grpSpPr bwMode="auto">
          <a:xfrm>
            <a:off x="7467603" y="6199188"/>
            <a:ext cx="467731" cy="432000"/>
            <a:chOff x="1020" y="346"/>
            <a:chExt cx="4114" cy="3756"/>
          </a:xfrm>
        </p:grpSpPr>
        <p:sp>
          <p:nvSpPr>
            <p:cNvPr id="5"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chemeClr val="tx1"/>
                </a:solidFill>
              </a:endParaRPr>
            </a:p>
          </p:txBody>
        </p:sp>
        <p:sp>
          <p:nvSpPr>
            <p:cNvPr id="6" name="Freeform 62"/>
            <p:cNvSpPr>
              <a:spLocks/>
            </p:cNvSpPr>
            <p:nvPr userDrawn="1"/>
          </p:nvSpPr>
          <p:spPr bwMode="gray">
            <a:xfrm>
              <a:off x="2629" y="1720"/>
              <a:ext cx="95"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7" name="Freeform 63"/>
            <p:cNvSpPr>
              <a:spLocks/>
            </p:cNvSpPr>
            <p:nvPr userDrawn="1"/>
          </p:nvSpPr>
          <p:spPr bwMode="gray">
            <a:xfrm>
              <a:off x="2829" y="1880"/>
              <a:ext cx="67"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9" name="Freeform 64"/>
            <p:cNvSpPr>
              <a:spLocks/>
            </p:cNvSpPr>
            <p:nvPr userDrawn="1"/>
          </p:nvSpPr>
          <p:spPr bwMode="gray">
            <a:xfrm>
              <a:off x="2534"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0" name="Freeform 65"/>
            <p:cNvSpPr>
              <a:spLocks/>
            </p:cNvSpPr>
            <p:nvPr userDrawn="1"/>
          </p:nvSpPr>
          <p:spPr bwMode="gray">
            <a:xfrm>
              <a:off x="2477" y="1391"/>
              <a:ext cx="86"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1" name="Freeform 66"/>
            <p:cNvSpPr>
              <a:spLocks/>
            </p:cNvSpPr>
            <p:nvPr userDrawn="1"/>
          </p:nvSpPr>
          <p:spPr bwMode="gray">
            <a:xfrm>
              <a:off x="2448"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2" name="Freeform 67"/>
            <p:cNvSpPr>
              <a:spLocks/>
            </p:cNvSpPr>
            <p:nvPr userDrawn="1"/>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3" name="Freeform 68"/>
            <p:cNvSpPr>
              <a:spLocks/>
            </p:cNvSpPr>
            <p:nvPr userDrawn="1"/>
          </p:nvSpPr>
          <p:spPr bwMode="gray">
            <a:xfrm>
              <a:off x="2944" y="854"/>
              <a:ext cx="67"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4" name="Freeform 69"/>
            <p:cNvSpPr>
              <a:spLocks noEditPoints="1"/>
            </p:cNvSpPr>
            <p:nvPr userDrawn="1"/>
          </p:nvSpPr>
          <p:spPr bwMode="gray">
            <a:xfrm>
              <a:off x="3171" y="665"/>
              <a:ext cx="767"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15" name="Freeform 70"/>
            <p:cNvSpPr>
              <a:spLocks/>
            </p:cNvSpPr>
            <p:nvPr userDrawn="1"/>
          </p:nvSpPr>
          <p:spPr bwMode="gray">
            <a:xfrm>
              <a:off x="1020" y="346"/>
              <a:ext cx="2187"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16" name="Freeform 71"/>
            <p:cNvSpPr>
              <a:spLocks noEditPoints="1"/>
            </p:cNvSpPr>
            <p:nvPr userDrawn="1"/>
          </p:nvSpPr>
          <p:spPr bwMode="gray">
            <a:xfrm>
              <a:off x="3267" y="2812"/>
              <a:ext cx="695"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17" name="Freeform 72"/>
            <p:cNvSpPr>
              <a:spLocks/>
            </p:cNvSpPr>
            <p:nvPr userDrawn="1"/>
          </p:nvSpPr>
          <p:spPr bwMode="gray">
            <a:xfrm>
              <a:off x="4048" y="2812"/>
              <a:ext cx="486"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18" name="Freeform 73"/>
            <p:cNvSpPr>
              <a:spLocks/>
            </p:cNvSpPr>
            <p:nvPr userDrawn="1"/>
          </p:nvSpPr>
          <p:spPr bwMode="gray">
            <a:xfrm>
              <a:off x="1525" y="2586"/>
              <a:ext cx="248"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19" name="Freeform 74"/>
            <p:cNvSpPr>
              <a:spLocks noEditPoints="1"/>
            </p:cNvSpPr>
            <p:nvPr userDrawn="1"/>
          </p:nvSpPr>
          <p:spPr bwMode="gray">
            <a:xfrm>
              <a:off x="1906" y="2812"/>
              <a:ext cx="724"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0" name="Freeform 75"/>
            <p:cNvSpPr>
              <a:spLocks/>
            </p:cNvSpPr>
            <p:nvPr userDrawn="1"/>
          </p:nvSpPr>
          <p:spPr bwMode="gray">
            <a:xfrm>
              <a:off x="2715" y="2812"/>
              <a:ext cx="476"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65163" y="1192350"/>
            <a:ext cx="3411537" cy="4503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itelplatzhalter 1"/>
          <p:cNvSpPr>
            <a:spLocks noGrp="1"/>
          </p:cNvSpPr>
          <p:nvPr>
            <p:ph type="title"/>
          </p:nvPr>
        </p:nvSpPr>
        <p:spPr>
          <a:xfrm>
            <a:off x="452438" y="199375"/>
            <a:ext cx="7437437" cy="489600"/>
          </a:xfrm>
          <a:prstGeom prst="rect">
            <a:avLst/>
          </a:prstGeom>
        </p:spPr>
        <p:txBody>
          <a:bodyPr rtlCol="0">
            <a:normAutofit/>
          </a:bodyPr>
          <a:lstStyle/>
          <a:p>
            <a:r>
              <a:rPr lang="de-DE" dirty="0" smtClean="0"/>
              <a:t>Mastertitelformat bearbeiten</a:t>
            </a:r>
            <a:endParaRPr lang="de-DE" dirty="0"/>
          </a:p>
        </p:txBody>
      </p:sp>
      <p:sp>
        <p:nvSpPr>
          <p:cNvPr id="8" name="Inhaltsplatzhalter 2"/>
          <p:cNvSpPr>
            <a:spLocks noGrp="1"/>
          </p:cNvSpPr>
          <p:nvPr>
            <p:ph sz="half" idx="17"/>
          </p:nvPr>
        </p:nvSpPr>
        <p:spPr>
          <a:xfrm>
            <a:off x="4478338" y="1192350"/>
            <a:ext cx="3411537" cy="4503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grpSp>
        <p:nvGrpSpPr>
          <p:cNvPr id="5" name="Group 60"/>
          <p:cNvGrpSpPr>
            <a:grpSpLocks noChangeAspect="1"/>
          </p:cNvGrpSpPr>
          <p:nvPr userDrawn="1"/>
        </p:nvGrpSpPr>
        <p:grpSpPr bwMode="auto">
          <a:xfrm>
            <a:off x="7467603" y="6199188"/>
            <a:ext cx="467731" cy="432000"/>
            <a:chOff x="1020" y="346"/>
            <a:chExt cx="4114" cy="3756"/>
          </a:xfrm>
        </p:grpSpPr>
        <p:sp>
          <p:nvSpPr>
            <p:cNvPr id="6"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chemeClr val="tx1"/>
                </a:solidFill>
              </a:endParaRPr>
            </a:p>
          </p:txBody>
        </p:sp>
        <p:sp>
          <p:nvSpPr>
            <p:cNvPr id="7" name="Freeform 62"/>
            <p:cNvSpPr>
              <a:spLocks/>
            </p:cNvSpPr>
            <p:nvPr userDrawn="1"/>
          </p:nvSpPr>
          <p:spPr bwMode="gray">
            <a:xfrm>
              <a:off x="2629" y="1720"/>
              <a:ext cx="95"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9" name="Freeform 63"/>
            <p:cNvSpPr>
              <a:spLocks/>
            </p:cNvSpPr>
            <p:nvPr userDrawn="1"/>
          </p:nvSpPr>
          <p:spPr bwMode="gray">
            <a:xfrm>
              <a:off x="2829" y="1880"/>
              <a:ext cx="67"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0" name="Freeform 64"/>
            <p:cNvSpPr>
              <a:spLocks/>
            </p:cNvSpPr>
            <p:nvPr userDrawn="1"/>
          </p:nvSpPr>
          <p:spPr bwMode="gray">
            <a:xfrm>
              <a:off x="2534"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1" name="Freeform 65"/>
            <p:cNvSpPr>
              <a:spLocks/>
            </p:cNvSpPr>
            <p:nvPr userDrawn="1"/>
          </p:nvSpPr>
          <p:spPr bwMode="gray">
            <a:xfrm>
              <a:off x="2477" y="1391"/>
              <a:ext cx="86"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3" name="Freeform 66"/>
            <p:cNvSpPr>
              <a:spLocks/>
            </p:cNvSpPr>
            <p:nvPr userDrawn="1"/>
          </p:nvSpPr>
          <p:spPr bwMode="gray">
            <a:xfrm>
              <a:off x="2448"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4" name="Freeform 67"/>
            <p:cNvSpPr>
              <a:spLocks/>
            </p:cNvSpPr>
            <p:nvPr userDrawn="1"/>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5" name="Freeform 68"/>
            <p:cNvSpPr>
              <a:spLocks/>
            </p:cNvSpPr>
            <p:nvPr userDrawn="1"/>
          </p:nvSpPr>
          <p:spPr bwMode="gray">
            <a:xfrm>
              <a:off x="2944" y="854"/>
              <a:ext cx="67"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6" name="Freeform 69"/>
            <p:cNvSpPr>
              <a:spLocks noEditPoints="1"/>
            </p:cNvSpPr>
            <p:nvPr userDrawn="1"/>
          </p:nvSpPr>
          <p:spPr bwMode="gray">
            <a:xfrm>
              <a:off x="3171" y="665"/>
              <a:ext cx="767"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17" name="Freeform 70"/>
            <p:cNvSpPr>
              <a:spLocks/>
            </p:cNvSpPr>
            <p:nvPr userDrawn="1"/>
          </p:nvSpPr>
          <p:spPr bwMode="gray">
            <a:xfrm>
              <a:off x="1020" y="346"/>
              <a:ext cx="2187"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18" name="Freeform 71"/>
            <p:cNvSpPr>
              <a:spLocks noEditPoints="1"/>
            </p:cNvSpPr>
            <p:nvPr userDrawn="1"/>
          </p:nvSpPr>
          <p:spPr bwMode="gray">
            <a:xfrm>
              <a:off x="3267" y="2812"/>
              <a:ext cx="695"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19" name="Freeform 72"/>
            <p:cNvSpPr>
              <a:spLocks/>
            </p:cNvSpPr>
            <p:nvPr userDrawn="1"/>
          </p:nvSpPr>
          <p:spPr bwMode="gray">
            <a:xfrm>
              <a:off x="4048" y="2812"/>
              <a:ext cx="486"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0" name="Freeform 73"/>
            <p:cNvSpPr>
              <a:spLocks/>
            </p:cNvSpPr>
            <p:nvPr userDrawn="1"/>
          </p:nvSpPr>
          <p:spPr bwMode="gray">
            <a:xfrm>
              <a:off x="1525" y="2586"/>
              <a:ext cx="248"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1" name="Freeform 74"/>
            <p:cNvSpPr>
              <a:spLocks noEditPoints="1"/>
            </p:cNvSpPr>
            <p:nvPr userDrawn="1"/>
          </p:nvSpPr>
          <p:spPr bwMode="gray">
            <a:xfrm>
              <a:off x="1906" y="2812"/>
              <a:ext cx="724"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2" name="Freeform 75"/>
            <p:cNvSpPr>
              <a:spLocks/>
            </p:cNvSpPr>
            <p:nvPr userDrawn="1"/>
          </p:nvSpPr>
          <p:spPr bwMode="gray">
            <a:xfrm>
              <a:off x="2715" y="2812"/>
              <a:ext cx="476"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0" y="3564000"/>
            <a:ext cx="7646400" cy="928800"/>
          </a:xfrm>
          <a:prstGeom prst="rect">
            <a:avLst/>
          </a:prstGeo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sp>
        <p:nvSpPr>
          <p:cNvPr id="13" name="Subtitle 2"/>
          <p:cNvSpPr>
            <a:spLocks noGrp="1"/>
          </p:cNvSpPr>
          <p:nvPr>
            <p:ph type="subTitle" idx="10"/>
          </p:nvPr>
        </p:nvSpPr>
        <p:spPr>
          <a:xfrm>
            <a:off x="450000" y="4626000"/>
            <a:ext cx="7646400" cy="675208"/>
          </a:xfrm>
          <a:prstGeom prst="rect">
            <a:avLst/>
          </a:prstGeo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4" name="Bild 4" descr="111004_EU-OSHA_PPT_EU logo.png"/>
          <p:cNvPicPr>
            <a:picLocks noChangeAspect="1"/>
          </p:cNvPicPr>
          <p:nvPr/>
        </p:nvPicPr>
        <p:blipFill>
          <a:blip r:embed="rId4" cstate="print"/>
          <a:srcRect/>
          <a:stretch>
            <a:fillRect/>
          </a:stretch>
        </p:blipFill>
        <p:spPr bwMode="auto">
          <a:xfrm>
            <a:off x="4127500" y="5908675"/>
            <a:ext cx="474663" cy="323850"/>
          </a:xfrm>
          <a:prstGeom prst="rect">
            <a:avLst/>
          </a:prstGeom>
          <a:noFill/>
          <a:ln w="9525">
            <a:noFill/>
            <a:miter lim="800000"/>
            <a:headEnd/>
            <a:tailEnd/>
          </a:ln>
        </p:spPr>
      </p:pic>
      <p:grpSp>
        <p:nvGrpSpPr>
          <p:cNvPr id="8" name="Group 60"/>
          <p:cNvGrpSpPr>
            <a:grpSpLocks/>
          </p:cNvGrpSpPr>
          <p:nvPr userDrawn="1"/>
        </p:nvGrpSpPr>
        <p:grpSpPr bwMode="auto">
          <a:xfrm>
            <a:off x="7367515" y="5564188"/>
            <a:ext cx="685800" cy="633412"/>
            <a:chOff x="1020" y="346"/>
            <a:chExt cx="4114" cy="3756"/>
          </a:xfrm>
        </p:grpSpPr>
        <p:sp>
          <p:nvSpPr>
            <p:cNvPr id="16"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chemeClr val="tx1"/>
                </a:solidFill>
              </a:endParaRPr>
            </a:p>
          </p:txBody>
        </p:sp>
        <p:sp>
          <p:nvSpPr>
            <p:cNvPr id="17" name="Freeform 62"/>
            <p:cNvSpPr>
              <a:spLocks/>
            </p:cNvSpPr>
            <p:nvPr userDrawn="1"/>
          </p:nvSpPr>
          <p:spPr bwMode="gray">
            <a:xfrm>
              <a:off x="2629" y="1720"/>
              <a:ext cx="95"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8" name="Freeform 63"/>
            <p:cNvSpPr>
              <a:spLocks/>
            </p:cNvSpPr>
            <p:nvPr userDrawn="1"/>
          </p:nvSpPr>
          <p:spPr bwMode="gray">
            <a:xfrm>
              <a:off x="2829" y="1880"/>
              <a:ext cx="67"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9" name="Freeform 64"/>
            <p:cNvSpPr>
              <a:spLocks/>
            </p:cNvSpPr>
            <p:nvPr userDrawn="1"/>
          </p:nvSpPr>
          <p:spPr bwMode="gray">
            <a:xfrm>
              <a:off x="2534"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0" name="Freeform 65"/>
            <p:cNvSpPr>
              <a:spLocks/>
            </p:cNvSpPr>
            <p:nvPr userDrawn="1"/>
          </p:nvSpPr>
          <p:spPr bwMode="gray">
            <a:xfrm>
              <a:off x="2477" y="1391"/>
              <a:ext cx="86"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1" name="Freeform 66"/>
            <p:cNvSpPr>
              <a:spLocks/>
            </p:cNvSpPr>
            <p:nvPr userDrawn="1"/>
          </p:nvSpPr>
          <p:spPr bwMode="gray">
            <a:xfrm>
              <a:off x="2448"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2" name="Freeform 67"/>
            <p:cNvSpPr>
              <a:spLocks/>
            </p:cNvSpPr>
            <p:nvPr userDrawn="1"/>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3" name="Freeform 68"/>
            <p:cNvSpPr>
              <a:spLocks/>
            </p:cNvSpPr>
            <p:nvPr userDrawn="1"/>
          </p:nvSpPr>
          <p:spPr bwMode="gray">
            <a:xfrm>
              <a:off x="2944" y="854"/>
              <a:ext cx="67"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4" name="Freeform 69"/>
            <p:cNvSpPr>
              <a:spLocks noEditPoints="1"/>
            </p:cNvSpPr>
            <p:nvPr userDrawn="1"/>
          </p:nvSpPr>
          <p:spPr bwMode="gray">
            <a:xfrm>
              <a:off x="3171" y="665"/>
              <a:ext cx="767"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25" name="Freeform 70"/>
            <p:cNvSpPr>
              <a:spLocks/>
            </p:cNvSpPr>
            <p:nvPr userDrawn="1"/>
          </p:nvSpPr>
          <p:spPr bwMode="gray">
            <a:xfrm>
              <a:off x="1020" y="346"/>
              <a:ext cx="2187"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26" name="Freeform 71"/>
            <p:cNvSpPr>
              <a:spLocks noEditPoints="1"/>
            </p:cNvSpPr>
            <p:nvPr userDrawn="1"/>
          </p:nvSpPr>
          <p:spPr bwMode="gray">
            <a:xfrm>
              <a:off x="3267" y="2812"/>
              <a:ext cx="695"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7" name="Freeform 72"/>
            <p:cNvSpPr>
              <a:spLocks/>
            </p:cNvSpPr>
            <p:nvPr userDrawn="1"/>
          </p:nvSpPr>
          <p:spPr bwMode="gray">
            <a:xfrm>
              <a:off x="4048" y="2812"/>
              <a:ext cx="486"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8" name="Freeform 73"/>
            <p:cNvSpPr>
              <a:spLocks/>
            </p:cNvSpPr>
            <p:nvPr userDrawn="1"/>
          </p:nvSpPr>
          <p:spPr bwMode="gray">
            <a:xfrm>
              <a:off x="1525" y="2586"/>
              <a:ext cx="248"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9" name="Freeform 74"/>
            <p:cNvSpPr>
              <a:spLocks noEditPoints="1"/>
            </p:cNvSpPr>
            <p:nvPr userDrawn="1"/>
          </p:nvSpPr>
          <p:spPr bwMode="gray">
            <a:xfrm>
              <a:off x="1906" y="2812"/>
              <a:ext cx="724"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30" name="Freeform 75"/>
            <p:cNvSpPr>
              <a:spLocks/>
            </p:cNvSpPr>
            <p:nvPr userDrawn="1"/>
          </p:nvSpPr>
          <p:spPr bwMode="gray">
            <a:xfrm>
              <a:off x="2715" y="2812"/>
              <a:ext cx="476"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grpSp>
      <p:pic>
        <p:nvPicPr>
          <p:cNvPr id="4"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371" y="0"/>
            <a:ext cx="9148236" cy="34020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197668" y="-4762"/>
            <a:ext cx="951779" cy="6876000"/>
          </a:xfrm>
          <a:prstGeom prst="rect">
            <a:avLst/>
          </a:prstGeom>
        </p:spPr>
      </p:pic>
    </p:spTree>
    <p:extLst>
      <p:ext uri="{BB962C8B-B14F-4D97-AF65-F5344CB8AC3E}">
        <p14:creationId xmlns:p14="http://schemas.microsoft.com/office/powerpoint/2010/main" xmlns="" val="459210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6" name="Picture 5" descr="PPT_Curve_white_transparent"/>
          <p:cNvPicPr>
            <a:picLocks noChangeAspect="1" noChangeArrowheads="1"/>
          </p:cNvPicPr>
          <p:nvPr userDrawn="1"/>
        </p:nvPicPr>
        <p:blipFill>
          <a:blip r:embed="rId2" cstate="print"/>
          <a:srcRect/>
          <a:stretch>
            <a:fillRect/>
          </a:stretch>
        </p:blipFill>
        <p:spPr bwMode="auto">
          <a:xfrm>
            <a:off x="8205788" y="0"/>
            <a:ext cx="938212" cy="6859588"/>
          </a:xfrm>
          <a:prstGeom prst="rect">
            <a:avLst/>
          </a:prstGeom>
          <a:noFill/>
          <a:ln w="9525">
            <a:noFill/>
            <a:miter lim="800000"/>
            <a:headEnd/>
            <a:tailEnd/>
          </a:ln>
        </p:spPr>
      </p:pic>
      <p:sp>
        <p:nvSpPr>
          <p:cNvPr id="11" name="Titel 1"/>
          <p:cNvSpPr>
            <a:spLocks noGrp="1"/>
          </p:cNvSpPr>
          <p:nvPr>
            <p:ph type="ctrTitle"/>
          </p:nvPr>
        </p:nvSpPr>
        <p:spPr>
          <a:xfrm>
            <a:off x="452438" y="1358900"/>
            <a:ext cx="7437437" cy="1460500"/>
          </a:xfrm>
          <a:prstGeom prst="rect">
            <a:avLst/>
          </a:prstGeom>
        </p:spPr>
        <p:txBody>
          <a:bodyPr lIns="0" tIns="0" rIns="0" bIns="0"/>
          <a:lstStyle>
            <a:lvl1pPr>
              <a:defRPr sz="3200" baseline="0"/>
            </a:lvl1pPr>
          </a:lstStyle>
          <a:p>
            <a:r>
              <a:rPr lang="en-US" smtClean="0"/>
              <a:t>Click to edit Master title style</a:t>
            </a:r>
            <a:endParaRPr lang="de-DE" dirty="0"/>
          </a:p>
        </p:txBody>
      </p:sp>
      <p:sp>
        <p:nvSpPr>
          <p:cNvPr id="19" name="Textplatzhalter 2"/>
          <p:cNvSpPr>
            <a:spLocks noGrp="1"/>
          </p:cNvSpPr>
          <p:nvPr>
            <p:ph type="body" idx="10"/>
          </p:nvPr>
        </p:nvSpPr>
        <p:spPr>
          <a:xfrm>
            <a:off x="450850" y="6410325"/>
            <a:ext cx="7439025" cy="327025"/>
          </a:xfrm>
          <a:prstGeom prst="rect">
            <a:avLst/>
          </a:prstGeom>
        </p:spPr>
        <p:txBody>
          <a:bodyPr lIns="0" tIns="0" rIns="0" bIns="0" anchor="ctr" anchorCtr="0"/>
          <a:lstStyle>
            <a:lvl1pPr marL="0" indent="0">
              <a:spcBef>
                <a:spcPts val="0"/>
              </a:spcBef>
              <a:buNone/>
              <a:defRPr sz="900" b="0" i="0" spc="30">
                <a:ln>
                  <a:noFill/>
                </a:ln>
                <a:solidFill>
                  <a:srgbClr val="003399"/>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7" name="Untertitel 2"/>
          <p:cNvSpPr>
            <a:spLocks noGrp="1"/>
          </p:cNvSpPr>
          <p:nvPr>
            <p:ph type="subTitle" idx="1"/>
          </p:nvPr>
        </p:nvSpPr>
        <p:spPr>
          <a:xfrm>
            <a:off x="871538" y="3200400"/>
            <a:ext cx="7018337" cy="276225"/>
          </a:xfrm>
          <a:prstGeom prst="rect">
            <a:avLst/>
          </a:prstGeom>
        </p:spPr>
        <p:txBody>
          <a:bodyPr lIns="0" tIns="0" rIns="0" bIns="0"/>
          <a:lstStyle>
            <a:lvl1pPr marL="0" indent="0" algn="l">
              <a:lnSpc>
                <a:spcPct val="90000"/>
              </a:lnSpc>
              <a:buNone/>
              <a:defRPr b="1">
                <a:solidFill>
                  <a:srgbClr val="0033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smtClean="0"/>
          </a:p>
        </p:txBody>
      </p:sp>
      <p:sp>
        <p:nvSpPr>
          <p:cNvPr id="36" name="Textplatzhalter 35"/>
          <p:cNvSpPr>
            <a:spLocks noGrp="1"/>
          </p:cNvSpPr>
          <p:nvPr>
            <p:ph type="body" sz="quarter" idx="13"/>
          </p:nvPr>
        </p:nvSpPr>
        <p:spPr>
          <a:xfrm>
            <a:off x="871538" y="3502025"/>
            <a:ext cx="7018337" cy="333375"/>
          </a:xfrm>
          <a:prstGeom prst="rect">
            <a:avLst/>
          </a:prstGeom>
        </p:spPr>
        <p:txBody>
          <a:bodyPr vert="horz" lIns="0" tIns="0" rIns="0" bIns="0"/>
          <a:lstStyle>
            <a:lvl1pPr>
              <a:spcBef>
                <a:spcPts val="0"/>
              </a:spcBef>
              <a:defRPr sz="1800" b="0">
                <a:latin typeface="Arial"/>
                <a:cs typeface="Arial"/>
              </a:defRPr>
            </a:lvl1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1" name="Titel 1"/>
          <p:cNvSpPr>
            <a:spLocks noGrp="1"/>
          </p:cNvSpPr>
          <p:nvPr>
            <p:ph type="ctrTitle"/>
          </p:nvPr>
        </p:nvSpPr>
        <p:spPr>
          <a:xfrm>
            <a:off x="452438" y="4047070"/>
            <a:ext cx="7437437" cy="486830"/>
          </a:xfrm>
          <a:prstGeom prst="rect">
            <a:avLst/>
          </a:prstGeom>
        </p:spPr>
        <p:txBody>
          <a:bodyPr lIns="0" tIns="0" rIns="0" bIns="0"/>
          <a:lstStyle>
            <a:lvl1pPr>
              <a:defRPr sz="3200"/>
            </a:lvl1pPr>
          </a:lstStyle>
          <a:p>
            <a:r>
              <a:rPr lang="en-US" smtClean="0"/>
              <a:t>Click to edit Master title style</a:t>
            </a:r>
            <a:endParaRPr lang="de-DE" dirty="0"/>
          </a:p>
        </p:txBody>
      </p:sp>
      <p:sp>
        <p:nvSpPr>
          <p:cNvPr id="19" name="Textplatzhalter 2"/>
          <p:cNvSpPr>
            <a:spLocks noGrp="1"/>
          </p:cNvSpPr>
          <p:nvPr>
            <p:ph type="body" idx="10"/>
          </p:nvPr>
        </p:nvSpPr>
        <p:spPr>
          <a:xfrm>
            <a:off x="450850" y="6410325"/>
            <a:ext cx="7439025" cy="327025"/>
          </a:xfrm>
          <a:prstGeom prst="rect">
            <a:avLst/>
          </a:prstGeom>
        </p:spPr>
        <p:txBody>
          <a:bodyPr lIns="0" tIns="0" rIns="0" bIns="0" anchor="ctr" anchorCtr="0"/>
          <a:lstStyle>
            <a:lvl1pPr marL="0" indent="0">
              <a:spcBef>
                <a:spcPts val="0"/>
              </a:spcBef>
              <a:buNone/>
              <a:defRPr sz="900" b="0" i="0" spc="30">
                <a:ln>
                  <a:noFill/>
                </a:ln>
                <a:solidFill>
                  <a:srgbClr val="003399"/>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Untertitel 2"/>
          <p:cNvSpPr>
            <a:spLocks noGrp="1"/>
          </p:cNvSpPr>
          <p:nvPr>
            <p:ph type="subTitle" idx="1"/>
          </p:nvPr>
        </p:nvSpPr>
        <p:spPr>
          <a:xfrm>
            <a:off x="454025" y="4625975"/>
            <a:ext cx="7435850" cy="276225"/>
          </a:xfrm>
          <a:prstGeom prst="rect">
            <a:avLst/>
          </a:prstGeom>
        </p:spPr>
        <p:txBody>
          <a:bodyPr lIns="0" tIns="0" rIns="0" bIns="0"/>
          <a:lstStyle>
            <a:lvl1pPr marL="0" indent="0" algn="l">
              <a:lnSpc>
                <a:spcPct val="90000"/>
              </a:lnSpc>
              <a:buNone/>
              <a:defRPr b="1">
                <a:solidFill>
                  <a:srgbClr val="0033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smtClean="0"/>
          </a:p>
        </p:txBody>
      </p:sp>
      <p:sp>
        <p:nvSpPr>
          <p:cNvPr id="18" name="Bildplatzhalter 17"/>
          <p:cNvSpPr>
            <a:spLocks noGrp="1"/>
          </p:cNvSpPr>
          <p:nvPr>
            <p:ph type="pic" sz="quarter" idx="14"/>
          </p:nvPr>
        </p:nvSpPr>
        <p:spPr>
          <a:xfrm>
            <a:off x="0" y="-1"/>
            <a:ext cx="9144000" cy="3889376"/>
          </a:xfrm>
          <a:prstGeom prst="rect">
            <a:avLst/>
          </a:prstGeom>
        </p:spPr>
        <p:txBody>
          <a:bodyPr vert="horz"/>
          <a:lstStyle>
            <a:lvl1pPr>
              <a:defRPr/>
            </a:lvl1pPr>
          </a:lstStyle>
          <a:p>
            <a:pPr lvl="0"/>
            <a:r>
              <a:rPr lang="en-US" noProof="0" smtClean="0"/>
              <a:t>Click icon to add picture</a:t>
            </a:r>
            <a:endParaRPr lang="de-DE" noProof="0" dirty="0"/>
          </a:p>
        </p:txBody>
      </p:sp>
      <p:sp>
        <p:nvSpPr>
          <p:cNvPr id="24" name="Textplatzhalter 35"/>
          <p:cNvSpPr>
            <a:spLocks noGrp="1"/>
          </p:cNvSpPr>
          <p:nvPr>
            <p:ph type="body" sz="quarter" idx="15"/>
          </p:nvPr>
        </p:nvSpPr>
        <p:spPr>
          <a:xfrm>
            <a:off x="452438" y="4927600"/>
            <a:ext cx="7437437" cy="333375"/>
          </a:xfrm>
          <a:prstGeom prst="rect">
            <a:avLst/>
          </a:prstGeom>
        </p:spPr>
        <p:txBody>
          <a:bodyPr vert="horz" lIns="0" tIns="0" rIns="0" bIns="0"/>
          <a:lstStyle>
            <a:lvl1pPr>
              <a:spcBef>
                <a:spcPts val="0"/>
              </a:spcBef>
              <a:defRPr sz="1800" b="0">
                <a:latin typeface="Arial"/>
                <a:cs typeface="Arial"/>
              </a:defRPr>
            </a:lvl1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19" name="Textplatzhalter 2"/>
          <p:cNvSpPr>
            <a:spLocks noGrp="1"/>
          </p:cNvSpPr>
          <p:nvPr>
            <p:ph type="body" idx="10"/>
          </p:nvPr>
        </p:nvSpPr>
        <p:spPr>
          <a:xfrm>
            <a:off x="450850" y="6410325"/>
            <a:ext cx="7439025" cy="327025"/>
          </a:xfrm>
          <a:prstGeom prst="rect">
            <a:avLst/>
          </a:prstGeom>
        </p:spPr>
        <p:txBody>
          <a:bodyPr lIns="0" tIns="0" rIns="0" bIns="0" anchor="ctr" anchorCtr="0"/>
          <a:lstStyle>
            <a:lvl1pPr marL="0" indent="0">
              <a:spcBef>
                <a:spcPts val="0"/>
              </a:spcBef>
              <a:buNone/>
              <a:defRPr sz="900" b="0" i="0" spc="30">
                <a:ln>
                  <a:noFill/>
                </a:ln>
                <a:solidFill>
                  <a:srgbClr val="003399"/>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el 1"/>
          <p:cNvSpPr>
            <a:spLocks noGrp="1"/>
          </p:cNvSpPr>
          <p:nvPr>
            <p:ph type="ctrTitle"/>
          </p:nvPr>
        </p:nvSpPr>
        <p:spPr>
          <a:xfrm>
            <a:off x="454025" y="3562350"/>
            <a:ext cx="7437437" cy="927100"/>
          </a:xfrm>
          <a:prstGeom prst="rect">
            <a:avLst/>
          </a:prstGeom>
        </p:spPr>
        <p:txBody>
          <a:bodyPr lIns="0" tIns="0" rIns="0" bIns="0"/>
          <a:lstStyle>
            <a:lvl1pPr>
              <a:defRPr sz="3200"/>
            </a:lvl1pPr>
          </a:lstStyle>
          <a:p>
            <a:r>
              <a:rPr lang="en-US" smtClean="0"/>
              <a:t>Click to edit Master title style</a:t>
            </a:r>
            <a:endParaRPr lang="de-DE" dirty="0"/>
          </a:p>
        </p:txBody>
      </p:sp>
      <p:sp>
        <p:nvSpPr>
          <p:cNvPr id="12" name="Untertitel 2"/>
          <p:cNvSpPr>
            <a:spLocks noGrp="1"/>
          </p:cNvSpPr>
          <p:nvPr>
            <p:ph type="subTitle" idx="1"/>
          </p:nvPr>
        </p:nvSpPr>
        <p:spPr>
          <a:xfrm>
            <a:off x="454025" y="4625975"/>
            <a:ext cx="7435850" cy="276225"/>
          </a:xfrm>
          <a:prstGeom prst="rect">
            <a:avLst/>
          </a:prstGeom>
        </p:spPr>
        <p:txBody>
          <a:bodyPr lIns="0" tIns="0" rIns="0" bIns="0"/>
          <a:lstStyle>
            <a:lvl1pPr marL="0" indent="0" algn="l">
              <a:lnSpc>
                <a:spcPct val="90000"/>
              </a:lnSpc>
              <a:buNone/>
              <a:defRPr b="1">
                <a:solidFill>
                  <a:srgbClr val="0033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smtClean="0"/>
          </a:p>
        </p:txBody>
      </p:sp>
      <p:sp>
        <p:nvSpPr>
          <p:cNvPr id="24" name="Bildplatzhalter 17"/>
          <p:cNvSpPr>
            <a:spLocks noGrp="1"/>
          </p:cNvSpPr>
          <p:nvPr>
            <p:ph type="pic" sz="quarter" idx="14"/>
          </p:nvPr>
        </p:nvSpPr>
        <p:spPr>
          <a:xfrm>
            <a:off x="0" y="0"/>
            <a:ext cx="9144000" cy="3403600"/>
          </a:xfrm>
          <a:prstGeom prst="rect">
            <a:avLst/>
          </a:prstGeom>
        </p:spPr>
        <p:txBody>
          <a:bodyPr vert="horz"/>
          <a:lstStyle>
            <a:lvl1pPr>
              <a:defRPr/>
            </a:lvl1pPr>
          </a:lstStyle>
          <a:p>
            <a:pPr lvl="0"/>
            <a:r>
              <a:rPr lang="en-US" noProof="0" smtClean="0"/>
              <a:t>Click icon to add picture</a:t>
            </a:r>
            <a:endParaRPr lang="de-DE" noProof="0" dirty="0"/>
          </a:p>
        </p:txBody>
      </p:sp>
      <p:sp>
        <p:nvSpPr>
          <p:cNvPr id="26" name="Textplatzhalter 35"/>
          <p:cNvSpPr>
            <a:spLocks noGrp="1"/>
          </p:cNvSpPr>
          <p:nvPr>
            <p:ph type="body" sz="quarter" idx="15"/>
          </p:nvPr>
        </p:nvSpPr>
        <p:spPr>
          <a:xfrm>
            <a:off x="452438" y="4927600"/>
            <a:ext cx="7437437" cy="333375"/>
          </a:xfrm>
          <a:prstGeom prst="rect">
            <a:avLst/>
          </a:prstGeom>
        </p:spPr>
        <p:txBody>
          <a:bodyPr vert="horz" lIns="0" tIns="0" rIns="0" bIns="0"/>
          <a:lstStyle>
            <a:lvl1pPr>
              <a:spcBef>
                <a:spcPts val="0"/>
              </a:spcBef>
              <a:defRPr sz="1800" b="0">
                <a:latin typeface="Arial"/>
                <a:cs typeface="Arial"/>
              </a:defRPr>
            </a:lvl1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0" y="3564000"/>
            <a:ext cx="7646400" cy="928800"/>
          </a:xfrm>
          <a:prstGeom prst="rect">
            <a:avLst/>
          </a:prstGeo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sp>
        <p:nvSpPr>
          <p:cNvPr id="10"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sp>
        <p:nvSpPr>
          <p:cNvPr id="13" name="Subtitle 2"/>
          <p:cNvSpPr>
            <a:spLocks noGrp="1"/>
          </p:cNvSpPr>
          <p:nvPr>
            <p:ph type="subTitle" idx="10"/>
          </p:nvPr>
        </p:nvSpPr>
        <p:spPr>
          <a:xfrm>
            <a:off x="450000" y="4626000"/>
            <a:ext cx="7646400" cy="675208"/>
          </a:xfrm>
          <a:prstGeom prst="rect">
            <a:avLst/>
          </a:prstGeo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4" name="Bild 4" descr="111004_EU-OSHA_PPT_EU logo.png"/>
          <p:cNvPicPr>
            <a:picLocks noChangeAspect="1"/>
          </p:cNvPicPr>
          <p:nvPr/>
        </p:nvPicPr>
        <p:blipFill>
          <a:blip r:embed="rId4" cstate="print"/>
          <a:srcRect/>
          <a:stretch>
            <a:fillRect/>
          </a:stretch>
        </p:blipFill>
        <p:spPr bwMode="auto">
          <a:xfrm>
            <a:off x="4127500" y="5908675"/>
            <a:ext cx="474663" cy="323850"/>
          </a:xfrm>
          <a:prstGeom prst="rect">
            <a:avLst/>
          </a:prstGeom>
          <a:noFill/>
          <a:ln w="9525">
            <a:noFill/>
            <a:miter lim="800000"/>
            <a:headEnd/>
            <a:tailEnd/>
          </a:ln>
        </p:spPr>
      </p:pic>
      <p:grpSp>
        <p:nvGrpSpPr>
          <p:cNvPr id="8" name="Group 60"/>
          <p:cNvGrpSpPr>
            <a:grpSpLocks/>
          </p:cNvGrpSpPr>
          <p:nvPr userDrawn="1"/>
        </p:nvGrpSpPr>
        <p:grpSpPr bwMode="auto">
          <a:xfrm>
            <a:off x="7367515" y="5564188"/>
            <a:ext cx="685800" cy="633412"/>
            <a:chOff x="1020" y="346"/>
            <a:chExt cx="4114" cy="3756"/>
          </a:xfrm>
        </p:grpSpPr>
        <p:sp>
          <p:nvSpPr>
            <p:cNvPr id="16"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rgbClr val="000000"/>
                </a:solidFill>
              </a:endParaRPr>
            </a:p>
          </p:txBody>
        </p:sp>
        <p:sp>
          <p:nvSpPr>
            <p:cNvPr id="17" name="Freeform 62"/>
            <p:cNvSpPr>
              <a:spLocks/>
            </p:cNvSpPr>
            <p:nvPr userDrawn="1"/>
          </p:nvSpPr>
          <p:spPr bwMode="gray">
            <a:xfrm>
              <a:off x="2629" y="1720"/>
              <a:ext cx="95"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8" name="Freeform 63"/>
            <p:cNvSpPr>
              <a:spLocks/>
            </p:cNvSpPr>
            <p:nvPr userDrawn="1"/>
          </p:nvSpPr>
          <p:spPr bwMode="gray">
            <a:xfrm>
              <a:off x="2829" y="1880"/>
              <a:ext cx="67"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9" name="Freeform 64"/>
            <p:cNvSpPr>
              <a:spLocks/>
            </p:cNvSpPr>
            <p:nvPr userDrawn="1"/>
          </p:nvSpPr>
          <p:spPr bwMode="gray">
            <a:xfrm>
              <a:off x="2534"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20" name="Freeform 65"/>
            <p:cNvSpPr>
              <a:spLocks/>
            </p:cNvSpPr>
            <p:nvPr userDrawn="1"/>
          </p:nvSpPr>
          <p:spPr bwMode="gray">
            <a:xfrm>
              <a:off x="2477" y="1391"/>
              <a:ext cx="86"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21" name="Freeform 66"/>
            <p:cNvSpPr>
              <a:spLocks/>
            </p:cNvSpPr>
            <p:nvPr userDrawn="1"/>
          </p:nvSpPr>
          <p:spPr bwMode="gray">
            <a:xfrm>
              <a:off x="2448"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22" name="Freeform 67"/>
            <p:cNvSpPr>
              <a:spLocks/>
            </p:cNvSpPr>
            <p:nvPr userDrawn="1"/>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23" name="Freeform 68"/>
            <p:cNvSpPr>
              <a:spLocks/>
            </p:cNvSpPr>
            <p:nvPr userDrawn="1"/>
          </p:nvSpPr>
          <p:spPr bwMode="gray">
            <a:xfrm>
              <a:off x="2944" y="854"/>
              <a:ext cx="67"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24" name="Freeform 69"/>
            <p:cNvSpPr>
              <a:spLocks noEditPoints="1"/>
            </p:cNvSpPr>
            <p:nvPr userDrawn="1"/>
          </p:nvSpPr>
          <p:spPr bwMode="gray">
            <a:xfrm>
              <a:off x="3171" y="665"/>
              <a:ext cx="767"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25" name="Freeform 70"/>
            <p:cNvSpPr>
              <a:spLocks/>
            </p:cNvSpPr>
            <p:nvPr userDrawn="1"/>
          </p:nvSpPr>
          <p:spPr bwMode="gray">
            <a:xfrm>
              <a:off x="1020" y="346"/>
              <a:ext cx="2187"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26" name="Freeform 71"/>
            <p:cNvSpPr>
              <a:spLocks noEditPoints="1"/>
            </p:cNvSpPr>
            <p:nvPr userDrawn="1"/>
          </p:nvSpPr>
          <p:spPr bwMode="gray">
            <a:xfrm>
              <a:off x="3267" y="2812"/>
              <a:ext cx="695"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7" name="Freeform 72"/>
            <p:cNvSpPr>
              <a:spLocks/>
            </p:cNvSpPr>
            <p:nvPr userDrawn="1"/>
          </p:nvSpPr>
          <p:spPr bwMode="gray">
            <a:xfrm>
              <a:off x="4048" y="2812"/>
              <a:ext cx="486"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8" name="Freeform 73"/>
            <p:cNvSpPr>
              <a:spLocks/>
            </p:cNvSpPr>
            <p:nvPr userDrawn="1"/>
          </p:nvSpPr>
          <p:spPr bwMode="gray">
            <a:xfrm>
              <a:off x="1525" y="2586"/>
              <a:ext cx="248"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9" name="Freeform 74"/>
            <p:cNvSpPr>
              <a:spLocks noEditPoints="1"/>
            </p:cNvSpPr>
            <p:nvPr userDrawn="1"/>
          </p:nvSpPr>
          <p:spPr bwMode="gray">
            <a:xfrm>
              <a:off x="1906" y="2812"/>
              <a:ext cx="724"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30" name="Freeform 75"/>
            <p:cNvSpPr>
              <a:spLocks/>
            </p:cNvSpPr>
            <p:nvPr userDrawn="1"/>
          </p:nvSpPr>
          <p:spPr bwMode="gray">
            <a:xfrm>
              <a:off x="2715" y="2812"/>
              <a:ext cx="476"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grpSp>
      <p:pic>
        <p:nvPicPr>
          <p:cNvPr id="4"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371" y="0"/>
            <a:ext cx="9148236" cy="34020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197668" y="-4762"/>
            <a:ext cx="951779" cy="6876000"/>
          </a:xfrm>
          <a:prstGeom prst="rect">
            <a:avLst/>
          </a:prstGeom>
        </p:spPr>
      </p:pic>
    </p:spTree>
    <p:extLst>
      <p:ext uri="{BB962C8B-B14F-4D97-AF65-F5344CB8AC3E}">
        <p14:creationId xmlns:p14="http://schemas.microsoft.com/office/powerpoint/2010/main" xmlns="" val="459210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itelplatzhalter 1"/>
          <p:cNvSpPr>
            <a:spLocks noGrp="1"/>
          </p:cNvSpPr>
          <p:nvPr>
            <p:ph type="title"/>
          </p:nvPr>
        </p:nvSpPr>
        <p:spPr>
          <a:xfrm>
            <a:off x="452438" y="199375"/>
            <a:ext cx="7437437" cy="489600"/>
          </a:xfrm>
          <a:prstGeom prst="rect">
            <a:avLst/>
          </a:prstGeom>
        </p:spPr>
        <p:txBody>
          <a:bodyPr rtlCol="0">
            <a:normAutofit/>
          </a:bodyPr>
          <a:lstStyle/>
          <a:p>
            <a:r>
              <a:rPr lang="de-DE" dirty="0" smtClean="0"/>
              <a:t>Mastertitelformat bearbeiten</a:t>
            </a:r>
            <a:endParaRPr lang="de-DE" dirty="0"/>
          </a:p>
        </p:txBody>
      </p:sp>
      <p:grpSp>
        <p:nvGrpSpPr>
          <p:cNvPr id="2" name="Group 60"/>
          <p:cNvGrpSpPr>
            <a:grpSpLocks noChangeAspect="1"/>
          </p:cNvGrpSpPr>
          <p:nvPr userDrawn="1"/>
        </p:nvGrpSpPr>
        <p:grpSpPr bwMode="auto">
          <a:xfrm>
            <a:off x="7467603" y="6199188"/>
            <a:ext cx="467731" cy="432000"/>
            <a:chOff x="1020" y="346"/>
            <a:chExt cx="4114" cy="3756"/>
          </a:xfrm>
        </p:grpSpPr>
        <p:sp>
          <p:nvSpPr>
            <p:cNvPr id="5"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rgbClr val="000000"/>
                </a:solidFill>
              </a:endParaRPr>
            </a:p>
          </p:txBody>
        </p:sp>
        <p:sp>
          <p:nvSpPr>
            <p:cNvPr id="6" name="Freeform 62"/>
            <p:cNvSpPr>
              <a:spLocks/>
            </p:cNvSpPr>
            <p:nvPr userDrawn="1"/>
          </p:nvSpPr>
          <p:spPr bwMode="gray">
            <a:xfrm>
              <a:off x="2629" y="1720"/>
              <a:ext cx="95"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7" name="Freeform 63"/>
            <p:cNvSpPr>
              <a:spLocks/>
            </p:cNvSpPr>
            <p:nvPr userDrawn="1"/>
          </p:nvSpPr>
          <p:spPr bwMode="gray">
            <a:xfrm>
              <a:off x="2829" y="1880"/>
              <a:ext cx="67"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9" name="Freeform 64"/>
            <p:cNvSpPr>
              <a:spLocks/>
            </p:cNvSpPr>
            <p:nvPr userDrawn="1"/>
          </p:nvSpPr>
          <p:spPr bwMode="gray">
            <a:xfrm>
              <a:off x="2534"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0" name="Freeform 65"/>
            <p:cNvSpPr>
              <a:spLocks/>
            </p:cNvSpPr>
            <p:nvPr userDrawn="1"/>
          </p:nvSpPr>
          <p:spPr bwMode="gray">
            <a:xfrm>
              <a:off x="2477" y="1391"/>
              <a:ext cx="86"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1" name="Freeform 66"/>
            <p:cNvSpPr>
              <a:spLocks/>
            </p:cNvSpPr>
            <p:nvPr userDrawn="1"/>
          </p:nvSpPr>
          <p:spPr bwMode="gray">
            <a:xfrm>
              <a:off x="2448"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2" name="Freeform 67"/>
            <p:cNvSpPr>
              <a:spLocks/>
            </p:cNvSpPr>
            <p:nvPr userDrawn="1"/>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3" name="Freeform 68"/>
            <p:cNvSpPr>
              <a:spLocks/>
            </p:cNvSpPr>
            <p:nvPr userDrawn="1"/>
          </p:nvSpPr>
          <p:spPr bwMode="gray">
            <a:xfrm>
              <a:off x="2944" y="854"/>
              <a:ext cx="67"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4" name="Freeform 69"/>
            <p:cNvSpPr>
              <a:spLocks noEditPoints="1"/>
            </p:cNvSpPr>
            <p:nvPr userDrawn="1"/>
          </p:nvSpPr>
          <p:spPr bwMode="gray">
            <a:xfrm>
              <a:off x="3171" y="665"/>
              <a:ext cx="767"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15" name="Freeform 70"/>
            <p:cNvSpPr>
              <a:spLocks/>
            </p:cNvSpPr>
            <p:nvPr userDrawn="1"/>
          </p:nvSpPr>
          <p:spPr bwMode="gray">
            <a:xfrm>
              <a:off x="1020" y="346"/>
              <a:ext cx="2187"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16" name="Freeform 71"/>
            <p:cNvSpPr>
              <a:spLocks noEditPoints="1"/>
            </p:cNvSpPr>
            <p:nvPr userDrawn="1"/>
          </p:nvSpPr>
          <p:spPr bwMode="gray">
            <a:xfrm>
              <a:off x="3267" y="2812"/>
              <a:ext cx="695"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17" name="Freeform 72"/>
            <p:cNvSpPr>
              <a:spLocks/>
            </p:cNvSpPr>
            <p:nvPr userDrawn="1"/>
          </p:nvSpPr>
          <p:spPr bwMode="gray">
            <a:xfrm>
              <a:off x="4048" y="2812"/>
              <a:ext cx="486"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18" name="Freeform 73"/>
            <p:cNvSpPr>
              <a:spLocks/>
            </p:cNvSpPr>
            <p:nvPr userDrawn="1"/>
          </p:nvSpPr>
          <p:spPr bwMode="gray">
            <a:xfrm>
              <a:off x="1525" y="2586"/>
              <a:ext cx="248"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19" name="Freeform 74"/>
            <p:cNvSpPr>
              <a:spLocks noEditPoints="1"/>
            </p:cNvSpPr>
            <p:nvPr userDrawn="1"/>
          </p:nvSpPr>
          <p:spPr bwMode="gray">
            <a:xfrm>
              <a:off x="1906" y="2812"/>
              <a:ext cx="724"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0" name="Freeform 75"/>
            <p:cNvSpPr>
              <a:spLocks/>
            </p:cNvSpPr>
            <p:nvPr userDrawn="1"/>
          </p:nvSpPr>
          <p:spPr bwMode="gray">
            <a:xfrm>
              <a:off x="2715" y="2812"/>
              <a:ext cx="476"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65163" y="1192350"/>
            <a:ext cx="3411537" cy="4503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itelplatzhalter 1"/>
          <p:cNvSpPr>
            <a:spLocks noGrp="1"/>
          </p:cNvSpPr>
          <p:nvPr>
            <p:ph type="title"/>
          </p:nvPr>
        </p:nvSpPr>
        <p:spPr>
          <a:xfrm>
            <a:off x="452438" y="199375"/>
            <a:ext cx="7437437" cy="489600"/>
          </a:xfrm>
          <a:prstGeom prst="rect">
            <a:avLst/>
          </a:prstGeom>
        </p:spPr>
        <p:txBody>
          <a:bodyPr rtlCol="0">
            <a:normAutofit/>
          </a:bodyPr>
          <a:lstStyle/>
          <a:p>
            <a:r>
              <a:rPr lang="de-DE" dirty="0" smtClean="0"/>
              <a:t>Mastertitelformat bearbeiten</a:t>
            </a:r>
            <a:endParaRPr lang="de-DE" dirty="0"/>
          </a:p>
        </p:txBody>
      </p:sp>
      <p:sp>
        <p:nvSpPr>
          <p:cNvPr id="8" name="Inhaltsplatzhalter 2"/>
          <p:cNvSpPr>
            <a:spLocks noGrp="1"/>
          </p:cNvSpPr>
          <p:nvPr>
            <p:ph sz="half" idx="17"/>
          </p:nvPr>
        </p:nvSpPr>
        <p:spPr>
          <a:xfrm>
            <a:off x="4478338" y="1192350"/>
            <a:ext cx="3411537" cy="4503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grpSp>
        <p:nvGrpSpPr>
          <p:cNvPr id="2" name="Group 60"/>
          <p:cNvGrpSpPr>
            <a:grpSpLocks noChangeAspect="1"/>
          </p:cNvGrpSpPr>
          <p:nvPr userDrawn="1"/>
        </p:nvGrpSpPr>
        <p:grpSpPr bwMode="auto">
          <a:xfrm>
            <a:off x="7467603" y="6199188"/>
            <a:ext cx="467731" cy="432000"/>
            <a:chOff x="1020" y="346"/>
            <a:chExt cx="4114" cy="3756"/>
          </a:xfrm>
        </p:grpSpPr>
        <p:sp>
          <p:nvSpPr>
            <p:cNvPr id="6"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rgbClr val="000000"/>
                </a:solidFill>
              </a:endParaRPr>
            </a:p>
          </p:txBody>
        </p:sp>
        <p:sp>
          <p:nvSpPr>
            <p:cNvPr id="7" name="Freeform 62"/>
            <p:cNvSpPr>
              <a:spLocks/>
            </p:cNvSpPr>
            <p:nvPr userDrawn="1"/>
          </p:nvSpPr>
          <p:spPr bwMode="gray">
            <a:xfrm>
              <a:off x="2629" y="1720"/>
              <a:ext cx="95"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9" name="Freeform 63"/>
            <p:cNvSpPr>
              <a:spLocks/>
            </p:cNvSpPr>
            <p:nvPr userDrawn="1"/>
          </p:nvSpPr>
          <p:spPr bwMode="gray">
            <a:xfrm>
              <a:off x="2829" y="1880"/>
              <a:ext cx="67"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0" name="Freeform 64"/>
            <p:cNvSpPr>
              <a:spLocks/>
            </p:cNvSpPr>
            <p:nvPr userDrawn="1"/>
          </p:nvSpPr>
          <p:spPr bwMode="gray">
            <a:xfrm>
              <a:off x="2534"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1" name="Freeform 65"/>
            <p:cNvSpPr>
              <a:spLocks/>
            </p:cNvSpPr>
            <p:nvPr userDrawn="1"/>
          </p:nvSpPr>
          <p:spPr bwMode="gray">
            <a:xfrm>
              <a:off x="2477" y="1391"/>
              <a:ext cx="86"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3" name="Freeform 66"/>
            <p:cNvSpPr>
              <a:spLocks/>
            </p:cNvSpPr>
            <p:nvPr userDrawn="1"/>
          </p:nvSpPr>
          <p:spPr bwMode="gray">
            <a:xfrm>
              <a:off x="2448"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4" name="Freeform 67"/>
            <p:cNvSpPr>
              <a:spLocks/>
            </p:cNvSpPr>
            <p:nvPr userDrawn="1"/>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5" name="Freeform 68"/>
            <p:cNvSpPr>
              <a:spLocks/>
            </p:cNvSpPr>
            <p:nvPr userDrawn="1"/>
          </p:nvSpPr>
          <p:spPr bwMode="gray">
            <a:xfrm>
              <a:off x="2944" y="854"/>
              <a:ext cx="67"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6" name="Freeform 69"/>
            <p:cNvSpPr>
              <a:spLocks noEditPoints="1"/>
            </p:cNvSpPr>
            <p:nvPr userDrawn="1"/>
          </p:nvSpPr>
          <p:spPr bwMode="gray">
            <a:xfrm>
              <a:off x="3171" y="665"/>
              <a:ext cx="767"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17" name="Freeform 70"/>
            <p:cNvSpPr>
              <a:spLocks/>
            </p:cNvSpPr>
            <p:nvPr userDrawn="1"/>
          </p:nvSpPr>
          <p:spPr bwMode="gray">
            <a:xfrm>
              <a:off x="1020" y="346"/>
              <a:ext cx="2187"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18" name="Freeform 71"/>
            <p:cNvSpPr>
              <a:spLocks noEditPoints="1"/>
            </p:cNvSpPr>
            <p:nvPr userDrawn="1"/>
          </p:nvSpPr>
          <p:spPr bwMode="gray">
            <a:xfrm>
              <a:off x="3267" y="2812"/>
              <a:ext cx="695"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19" name="Freeform 72"/>
            <p:cNvSpPr>
              <a:spLocks/>
            </p:cNvSpPr>
            <p:nvPr userDrawn="1"/>
          </p:nvSpPr>
          <p:spPr bwMode="gray">
            <a:xfrm>
              <a:off x="4048" y="2812"/>
              <a:ext cx="486"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0" name="Freeform 73"/>
            <p:cNvSpPr>
              <a:spLocks/>
            </p:cNvSpPr>
            <p:nvPr userDrawn="1"/>
          </p:nvSpPr>
          <p:spPr bwMode="gray">
            <a:xfrm>
              <a:off x="1525" y="2586"/>
              <a:ext cx="248"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1" name="Freeform 74"/>
            <p:cNvSpPr>
              <a:spLocks noEditPoints="1"/>
            </p:cNvSpPr>
            <p:nvPr userDrawn="1"/>
          </p:nvSpPr>
          <p:spPr bwMode="gray">
            <a:xfrm>
              <a:off x="1906" y="2812"/>
              <a:ext cx="724"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2" name="Freeform 75"/>
            <p:cNvSpPr>
              <a:spLocks/>
            </p:cNvSpPr>
            <p:nvPr userDrawn="1"/>
          </p:nvSpPr>
          <p:spPr bwMode="gray">
            <a:xfrm>
              <a:off x="2715" y="2812"/>
              <a:ext cx="476"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itelplatzhalter 1"/>
          <p:cNvSpPr>
            <a:spLocks noGrp="1"/>
          </p:cNvSpPr>
          <p:nvPr>
            <p:ph type="title"/>
          </p:nvPr>
        </p:nvSpPr>
        <p:spPr>
          <a:xfrm>
            <a:off x="452438" y="199375"/>
            <a:ext cx="7437437" cy="489600"/>
          </a:xfrm>
          <a:prstGeom prst="rect">
            <a:avLst/>
          </a:prstGeom>
        </p:spPr>
        <p:txBody>
          <a:bodyPr rtlCol="0">
            <a:normAutofit/>
          </a:bodyPr>
          <a:lstStyle/>
          <a:p>
            <a:r>
              <a:rPr lang="de-DE" dirty="0" smtClean="0"/>
              <a:t>Mastertitelformat bearbeiten</a:t>
            </a:r>
            <a:endParaRPr lang="de-DE" dirty="0"/>
          </a:p>
        </p:txBody>
      </p:sp>
      <p:grpSp>
        <p:nvGrpSpPr>
          <p:cNvPr id="2" name="Group 60"/>
          <p:cNvGrpSpPr>
            <a:grpSpLocks noChangeAspect="1"/>
          </p:cNvGrpSpPr>
          <p:nvPr userDrawn="1"/>
        </p:nvGrpSpPr>
        <p:grpSpPr bwMode="auto">
          <a:xfrm>
            <a:off x="7467603" y="6199188"/>
            <a:ext cx="467731" cy="432000"/>
            <a:chOff x="1020" y="346"/>
            <a:chExt cx="4114" cy="3756"/>
          </a:xfrm>
        </p:grpSpPr>
        <p:sp>
          <p:nvSpPr>
            <p:cNvPr id="5"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rgbClr val="000000"/>
                </a:solidFill>
              </a:endParaRPr>
            </a:p>
          </p:txBody>
        </p:sp>
        <p:sp>
          <p:nvSpPr>
            <p:cNvPr id="6" name="Freeform 62"/>
            <p:cNvSpPr>
              <a:spLocks/>
            </p:cNvSpPr>
            <p:nvPr userDrawn="1"/>
          </p:nvSpPr>
          <p:spPr bwMode="gray">
            <a:xfrm>
              <a:off x="2629" y="1720"/>
              <a:ext cx="95"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7" name="Freeform 63"/>
            <p:cNvSpPr>
              <a:spLocks/>
            </p:cNvSpPr>
            <p:nvPr userDrawn="1"/>
          </p:nvSpPr>
          <p:spPr bwMode="gray">
            <a:xfrm>
              <a:off x="2829" y="1880"/>
              <a:ext cx="67"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9" name="Freeform 64"/>
            <p:cNvSpPr>
              <a:spLocks/>
            </p:cNvSpPr>
            <p:nvPr userDrawn="1"/>
          </p:nvSpPr>
          <p:spPr bwMode="gray">
            <a:xfrm>
              <a:off x="2534"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0" name="Freeform 65"/>
            <p:cNvSpPr>
              <a:spLocks/>
            </p:cNvSpPr>
            <p:nvPr userDrawn="1"/>
          </p:nvSpPr>
          <p:spPr bwMode="gray">
            <a:xfrm>
              <a:off x="2477" y="1391"/>
              <a:ext cx="86"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1" name="Freeform 66"/>
            <p:cNvSpPr>
              <a:spLocks/>
            </p:cNvSpPr>
            <p:nvPr userDrawn="1"/>
          </p:nvSpPr>
          <p:spPr bwMode="gray">
            <a:xfrm>
              <a:off x="2448"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2" name="Freeform 67"/>
            <p:cNvSpPr>
              <a:spLocks/>
            </p:cNvSpPr>
            <p:nvPr userDrawn="1"/>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3" name="Freeform 68"/>
            <p:cNvSpPr>
              <a:spLocks/>
            </p:cNvSpPr>
            <p:nvPr userDrawn="1"/>
          </p:nvSpPr>
          <p:spPr bwMode="gray">
            <a:xfrm>
              <a:off x="2944" y="854"/>
              <a:ext cx="67"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4" name="Freeform 69"/>
            <p:cNvSpPr>
              <a:spLocks noEditPoints="1"/>
            </p:cNvSpPr>
            <p:nvPr userDrawn="1"/>
          </p:nvSpPr>
          <p:spPr bwMode="gray">
            <a:xfrm>
              <a:off x="3171" y="665"/>
              <a:ext cx="767"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15" name="Freeform 70"/>
            <p:cNvSpPr>
              <a:spLocks/>
            </p:cNvSpPr>
            <p:nvPr userDrawn="1"/>
          </p:nvSpPr>
          <p:spPr bwMode="gray">
            <a:xfrm>
              <a:off x="1020" y="346"/>
              <a:ext cx="2187"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16" name="Freeform 71"/>
            <p:cNvSpPr>
              <a:spLocks noEditPoints="1"/>
            </p:cNvSpPr>
            <p:nvPr userDrawn="1"/>
          </p:nvSpPr>
          <p:spPr bwMode="gray">
            <a:xfrm>
              <a:off x="3267" y="2812"/>
              <a:ext cx="695"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17" name="Freeform 72"/>
            <p:cNvSpPr>
              <a:spLocks/>
            </p:cNvSpPr>
            <p:nvPr userDrawn="1"/>
          </p:nvSpPr>
          <p:spPr bwMode="gray">
            <a:xfrm>
              <a:off x="4048" y="2812"/>
              <a:ext cx="486"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18" name="Freeform 73"/>
            <p:cNvSpPr>
              <a:spLocks/>
            </p:cNvSpPr>
            <p:nvPr userDrawn="1"/>
          </p:nvSpPr>
          <p:spPr bwMode="gray">
            <a:xfrm>
              <a:off x="1525" y="2586"/>
              <a:ext cx="248"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19" name="Freeform 74"/>
            <p:cNvSpPr>
              <a:spLocks noEditPoints="1"/>
            </p:cNvSpPr>
            <p:nvPr userDrawn="1"/>
          </p:nvSpPr>
          <p:spPr bwMode="gray">
            <a:xfrm>
              <a:off x="1906" y="2812"/>
              <a:ext cx="724"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0" name="Freeform 75"/>
            <p:cNvSpPr>
              <a:spLocks/>
            </p:cNvSpPr>
            <p:nvPr userDrawn="1"/>
          </p:nvSpPr>
          <p:spPr bwMode="gray">
            <a:xfrm>
              <a:off x="2715" y="2812"/>
              <a:ext cx="476"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65163" y="1192350"/>
            <a:ext cx="3411537" cy="4503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itelplatzhalter 1"/>
          <p:cNvSpPr>
            <a:spLocks noGrp="1"/>
          </p:cNvSpPr>
          <p:nvPr>
            <p:ph type="title"/>
          </p:nvPr>
        </p:nvSpPr>
        <p:spPr>
          <a:xfrm>
            <a:off x="452438" y="199375"/>
            <a:ext cx="7437437" cy="489600"/>
          </a:xfrm>
          <a:prstGeom prst="rect">
            <a:avLst/>
          </a:prstGeom>
        </p:spPr>
        <p:txBody>
          <a:bodyPr rtlCol="0">
            <a:normAutofit/>
          </a:bodyPr>
          <a:lstStyle/>
          <a:p>
            <a:r>
              <a:rPr lang="de-DE" dirty="0" smtClean="0"/>
              <a:t>Mastertitelformat bearbeiten</a:t>
            </a:r>
            <a:endParaRPr lang="de-DE" dirty="0"/>
          </a:p>
        </p:txBody>
      </p:sp>
      <p:sp>
        <p:nvSpPr>
          <p:cNvPr id="8" name="Inhaltsplatzhalter 2"/>
          <p:cNvSpPr>
            <a:spLocks noGrp="1"/>
          </p:cNvSpPr>
          <p:nvPr>
            <p:ph sz="half" idx="17"/>
          </p:nvPr>
        </p:nvSpPr>
        <p:spPr>
          <a:xfrm>
            <a:off x="4478338" y="1192350"/>
            <a:ext cx="3411537" cy="4503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grpSp>
        <p:nvGrpSpPr>
          <p:cNvPr id="2" name="Group 60"/>
          <p:cNvGrpSpPr>
            <a:grpSpLocks noChangeAspect="1"/>
          </p:cNvGrpSpPr>
          <p:nvPr userDrawn="1"/>
        </p:nvGrpSpPr>
        <p:grpSpPr bwMode="auto">
          <a:xfrm>
            <a:off x="7467603" y="6199188"/>
            <a:ext cx="467731" cy="432000"/>
            <a:chOff x="1020" y="346"/>
            <a:chExt cx="4114" cy="3756"/>
          </a:xfrm>
        </p:grpSpPr>
        <p:sp>
          <p:nvSpPr>
            <p:cNvPr id="6"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rgbClr val="000000"/>
                </a:solidFill>
              </a:endParaRPr>
            </a:p>
          </p:txBody>
        </p:sp>
        <p:sp>
          <p:nvSpPr>
            <p:cNvPr id="7" name="Freeform 62"/>
            <p:cNvSpPr>
              <a:spLocks/>
            </p:cNvSpPr>
            <p:nvPr userDrawn="1"/>
          </p:nvSpPr>
          <p:spPr bwMode="gray">
            <a:xfrm>
              <a:off x="2629" y="1720"/>
              <a:ext cx="95"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9" name="Freeform 63"/>
            <p:cNvSpPr>
              <a:spLocks/>
            </p:cNvSpPr>
            <p:nvPr userDrawn="1"/>
          </p:nvSpPr>
          <p:spPr bwMode="gray">
            <a:xfrm>
              <a:off x="2829" y="1880"/>
              <a:ext cx="67"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0" name="Freeform 64"/>
            <p:cNvSpPr>
              <a:spLocks/>
            </p:cNvSpPr>
            <p:nvPr userDrawn="1"/>
          </p:nvSpPr>
          <p:spPr bwMode="gray">
            <a:xfrm>
              <a:off x="2534"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1" name="Freeform 65"/>
            <p:cNvSpPr>
              <a:spLocks/>
            </p:cNvSpPr>
            <p:nvPr userDrawn="1"/>
          </p:nvSpPr>
          <p:spPr bwMode="gray">
            <a:xfrm>
              <a:off x="2477" y="1391"/>
              <a:ext cx="86"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3" name="Freeform 66"/>
            <p:cNvSpPr>
              <a:spLocks/>
            </p:cNvSpPr>
            <p:nvPr userDrawn="1"/>
          </p:nvSpPr>
          <p:spPr bwMode="gray">
            <a:xfrm>
              <a:off x="2448"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4" name="Freeform 67"/>
            <p:cNvSpPr>
              <a:spLocks/>
            </p:cNvSpPr>
            <p:nvPr userDrawn="1"/>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5" name="Freeform 68"/>
            <p:cNvSpPr>
              <a:spLocks/>
            </p:cNvSpPr>
            <p:nvPr userDrawn="1"/>
          </p:nvSpPr>
          <p:spPr bwMode="gray">
            <a:xfrm>
              <a:off x="2944" y="854"/>
              <a:ext cx="67"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6" name="Freeform 69"/>
            <p:cNvSpPr>
              <a:spLocks noEditPoints="1"/>
            </p:cNvSpPr>
            <p:nvPr userDrawn="1"/>
          </p:nvSpPr>
          <p:spPr bwMode="gray">
            <a:xfrm>
              <a:off x="3171" y="665"/>
              <a:ext cx="767"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17" name="Freeform 70"/>
            <p:cNvSpPr>
              <a:spLocks/>
            </p:cNvSpPr>
            <p:nvPr userDrawn="1"/>
          </p:nvSpPr>
          <p:spPr bwMode="gray">
            <a:xfrm>
              <a:off x="1020" y="346"/>
              <a:ext cx="2187"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18" name="Freeform 71"/>
            <p:cNvSpPr>
              <a:spLocks noEditPoints="1"/>
            </p:cNvSpPr>
            <p:nvPr userDrawn="1"/>
          </p:nvSpPr>
          <p:spPr bwMode="gray">
            <a:xfrm>
              <a:off x="3267" y="2812"/>
              <a:ext cx="695"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19" name="Freeform 72"/>
            <p:cNvSpPr>
              <a:spLocks/>
            </p:cNvSpPr>
            <p:nvPr userDrawn="1"/>
          </p:nvSpPr>
          <p:spPr bwMode="gray">
            <a:xfrm>
              <a:off x="4048" y="2812"/>
              <a:ext cx="486"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0" name="Freeform 73"/>
            <p:cNvSpPr>
              <a:spLocks/>
            </p:cNvSpPr>
            <p:nvPr userDrawn="1"/>
          </p:nvSpPr>
          <p:spPr bwMode="gray">
            <a:xfrm>
              <a:off x="1525" y="2586"/>
              <a:ext cx="248"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1" name="Freeform 74"/>
            <p:cNvSpPr>
              <a:spLocks noEditPoints="1"/>
            </p:cNvSpPr>
            <p:nvPr userDrawn="1"/>
          </p:nvSpPr>
          <p:spPr bwMode="gray">
            <a:xfrm>
              <a:off x="1906" y="2812"/>
              <a:ext cx="724"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2" name="Freeform 75"/>
            <p:cNvSpPr>
              <a:spLocks/>
            </p:cNvSpPr>
            <p:nvPr userDrawn="1"/>
          </p:nvSpPr>
          <p:spPr bwMode="gray">
            <a:xfrm>
              <a:off x="2715" y="2812"/>
              <a:ext cx="476"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itelplatzhalter 1"/>
          <p:cNvSpPr>
            <a:spLocks noGrp="1"/>
          </p:cNvSpPr>
          <p:nvPr>
            <p:ph type="title"/>
          </p:nvPr>
        </p:nvSpPr>
        <p:spPr>
          <a:xfrm>
            <a:off x="452438" y="199375"/>
            <a:ext cx="7437437" cy="489600"/>
          </a:xfrm>
          <a:prstGeom prst="rect">
            <a:avLst/>
          </a:prstGeom>
        </p:spPr>
        <p:txBody>
          <a:bodyPr rtlCol="0">
            <a:normAutofit/>
          </a:bodyPr>
          <a:lstStyle/>
          <a:p>
            <a:r>
              <a:rPr lang="de-DE" dirty="0" smtClean="0"/>
              <a:t>Mastertitelformat bearbeiten</a:t>
            </a:r>
            <a:endParaRPr lang="de-DE" dirty="0"/>
          </a:p>
        </p:txBody>
      </p:sp>
      <p:grpSp>
        <p:nvGrpSpPr>
          <p:cNvPr id="2" name="Group 60"/>
          <p:cNvGrpSpPr>
            <a:grpSpLocks noChangeAspect="1"/>
          </p:cNvGrpSpPr>
          <p:nvPr userDrawn="1"/>
        </p:nvGrpSpPr>
        <p:grpSpPr bwMode="auto">
          <a:xfrm>
            <a:off x="7467603" y="6199188"/>
            <a:ext cx="467731" cy="432000"/>
            <a:chOff x="1020" y="346"/>
            <a:chExt cx="4114" cy="3756"/>
          </a:xfrm>
        </p:grpSpPr>
        <p:sp>
          <p:nvSpPr>
            <p:cNvPr id="5"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rgbClr val="000000"/>
                </a:solidFill>
              </a:endParaRPr>
            </a:p>
          </p:txBody>
        </p:sp>
        <p:sp>
          <p:nvSpPr>
            <p:cNvPr id="6" name="Freeform 62"/>
            <p:cNvSpPr>
              <a:spLocks/>
            </p:cNvSpPr>
            <p:nvPr userDrawn="1"/>
          </p:nvSpPr>
          <p:spPr bwMode="gray">
            <a:xfrm>
              <a:off x="2629" y="1720"/>
              <a:ext cx="95"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7" name="Freeform 63"/>
            <p:cNvSpPr>
              <a:spLocks/>
            </p:cNvSpPr>
            <p:nvPr userDrawn="1"/>
          </p:nvSpPr>
          <p:spPr bwMode="gray">
            <a:xfrm>
              <a:off x="2829" y="1880"/>
              <a:ext cx="67"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9" name="Freeform 64"/>
            <p:cNvSpPr>
              <a:spLocks/>
            </p:cNvSpPr>
            <p:nvPr userDrawn="1"/>
          </p:nvSpPr>
          <p:spPr bwMode="gray">
            <a:xfrm>
              <a:off x="2534"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0" name="Freeform 65"/>
            <p:cNvSpPr>
              <a:spLocks/>
            </p:cNvSpPr>
            <p:nvPr userDrawn="1"/>
          </p:nvSpPr>
          <p:spPr bwMode="gray">
            <a:xfrm>
              <a:off x="2477" y="1391"/>
              <a:ext cx="86"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1" name="Freeform 66"/>
            <p:cNvSpPr>
              <a:spLocks/>
            </p:cNvSpPr>
            <p:nvPr userDrawn="1"/>
          </p:nvSpPr>
          <p:spPr bwMode="gray">
            <a:xfrm>
              <a:off x="2448"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2" name="Freeform 67"/>
            <p:cNvSpPr>
              <a:spLocks/>
            </p:cNvSpPr>
            <p:nvPr userDrawn="1"/>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3" name="Freeform 68"/>
            <p:cNvSpPr>
              <a:spLocks/>
            </p:cNvSpPr>
            <p:nvPr userDrawn="1"/>
          </p:nvSpPr>
          <p:spPr bwMode="gray">
            <a:xfrm>
              <a:off x="2944" y="854"/>
              <a:ext cx="67"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4" name="Freeform 69"/>
            <p:cNvSpPr>
              <a:spLocks noEditPoints="1"/>
            </p:cNvSpPr>
            <p:nvPr userDrawn="1"/>
          </p:nvSpPr>
          <p:spPr bwMode="gray">
            <a:xfrm>
              <a:off x="3171" y="665"/>
              <a:ext cx="767"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15" name="Freeform 70"/>
            <p:cNvSpPr>
              <a:spLocks/>
            </p:cNvSpPr>
            <p:nvPr userDrawn="1"/>
          </p:nvSpPr>
          <p:spPr bwMode="gray">
            <a:xfrm>
              <a:off x="1020" y="346"/>
              <a:ext cx="2187"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16" name="Freeform 71"/>
            <p:cNvSpPr>
              <a:spLocks noEditPoints="1"/>
            </p:cNvSpPr>
            <p:nvPr userDrawn="1"/>
          </p:nvSpPr>
          <p:spPr bwMode="gray">
            <a:xfrm>
              <a:off x="3267" y="2812"/>
              <a:ext cx="695"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17" name="Freeform 72"/>
            <p:cNvSpPr>
              <a:spLocks/>
            </p:cNvSpPr>
            <p:nvPr userDrawn="1"/>
          </p:nvSpPr>
          <p:spPr bwMode="gray">
            <a:xfrm>
              <a:off x="4048" y="2812"/>
              <a:ext cx="486"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18" name="Freeform 73"/>
            <p:cNvSpPr>
              <a:spLocks/>
            </p:cNvSpPr>
            <p:nvPr userDrawn="1"/>
          </p:nvSpPr>
          <p:spPr bwMode="gray">
            <a:xfrm>
              <a:off x="1525" y="2586"/>
              <a:ext cx="248"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19" name="Freeform 74"/>
            <p:cNvSpPr>
              <a:spLocks noEditPoints="1"/>
            </p:cNvSpPr>
            <p:nvPr userDrawn="1"/>
          </p:nvSpPr>
          <p:spPr bwMode="gray">
            <a:xfrm>
              <a:off x="1906" y="2812"/>
              <a:ext cx="724"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0" name="Freeform 75"/>
            <p:cNvSpPr>
              <a:spLocks/>
            </p:cNvSpPr>
            <p:nvPr userDrawn="1"/>
          </p:nvSpPr>
          <p:spPr bwMode="gray">
            <a:xfrm>
              <a:off x="2715" y="2812"/>
              <a:ext cx="476"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65163" y="1192350"/>
            <a:ext cx="3411537" cy="4503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itelplatzhalter 1"/>
          <p:cNvSpPr>
            <a:spLocks noGrp="1"/>
          </p:cNvSpPr>
          <p:nvPr>
            <p:ph type="title"/>
          </p:nvPr>
        </p:nvSpPr>
        <p:spPr>
          <a:xfrm>
            <a:off x="452438" y="199375"/>
            <a:ext cx="7437437" cy="489600"/>
          </a:xfrm>
          <a:prstGeom prst="rect">
            <a:avLst/>
          </a:prstGeom>
        </p:spPr>
        <p:txBody>
          <a:bodyPr rtlCol="0">
            <a:normAutofit/>
          </a:bodyPr>
          <a:lstStyle/>
          <a:p>
            <a:r>
              <a:rPr lang="de-DE" dirty="0" smtClean="0"/>
              <a:t>Mastertitelformat bearbeiten</a:t>
            </a:r>
            <a:endParaRPr lang="de-DE" dirty="0"/>
          </a:p>
        </p:txBody>
      </p:sp>
      <p:sp>
        <p:nvSpPr>
          <p:cNvPr id="8" name="Inhaltsplatzhalter 2"/>
          <p:cNvSpPr>
            <a:spLocks noGrp="1"/>
          </p:cNvSpPr>
          <p:nvPr>
            <p:ph sz="half" idx="17"/>
          </p:nvPr>
        </p:nvSpPr>
        <p:spPr>
          <a:xfrm>
            <a:off x="4478338" y="1192350"/>
            <a:ext cx="3411537" cy="4503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grpSp>
        <p:nvGrpSpPr>
          <p:cNvPr id="2" name="Group 60"/>
          <p:cNvGrpSpPr>
            <a:grpSpLocks noChangeAspect="1"/>
          </p:cNvGrpSpPr>
          <p:nvPr userDrawn="1"/>
        </p:nvGrpSpPr>
        <p:grpSpPr bwMode="auto">
          <a:xfrm>
            <a:off x="7467603" y="6199188"/>
            <a:ext cx="467731" cy="432000"/>
            <a:chOff x="1020" y="346"/>
            <a:chExt cx="4114" cy="3756"/>
          </a:xfrm>
        </p:grpSpPr>
        <p:sp>
          <p:nvSpPr>
            <p:cNvPr id="6"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rgbClr val="000000"/>
                </a:solidFill>
              </a:endParaRPr>
            </a:p>
          </p:txBody>
        </p:sp>
        <p:sp>
          <p:nvSpPr>
            <p:cNvPr id="7" name="Freeform 62"/>
            <p:cNvSpPr>
              <a:spLocks/>
            </p:cNvSpPr>
            <p:nvPr userDrawn="1"/>
          </p:nvSpPr>
          <p:spPr bwMode="gray">
            <a:xfrm>
              <a:off x="2629" y="1720"/>
              <a:ext cx="95"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9" name="Freeform 63"/>
            <p:cNvSpPr>
              <a:spLocks/>
            </p:cNvSpPr>
            <p:nvPr userDrawn="1"/>
          </p:nvSpPr>
          <p:spPr bwMode="gray">
            <a:xfrm>
              <a:off x="2829" y="1880"/>
              <a:ext cx="67"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0" name="Freeform 64"/>
            <p:cNvSpPr>
              <a:spLocks/>
            </p:cNvSpPr>
            <p:nvPr userDrawn="1"/>
          </p:nvSpPr>
          <p:spPr bwMode="gray">
            <a:xfrm>
              <a:off x="2534"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1" name="Freeform 65"/>
            <p:cNvSpPr>
              <a:spLocks/>
            </p:cNvSpPr>
            <p:nvPr userDrawn="1"/>
          </p:nvSpPr>
          <p:spPr bwMode="gray">
            <a:xfrm>
              <a:off x="2477" y="1391"/>
              <a:ext cx="86"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3" name="Freeform 66"/>
            <p:cNvSpPr>
              <a:spLocks/>
            </p:cNvSpPr>
            <p:nvPr userDrawn="1"/>
          </p:nvSpPr>
          <p:spPr bwMode="gray">
            <a:xfrm>
              <a:off x="2448"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4" name="Freeform 67"/>
            <p:cNvSpPr>
              <a:spLocks/>
            </p:cNvSpPr>
            <p:nvPr userDrawn="1"/>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5" name="Freeform 68"/>
            <p:cNvSpPr>
              <a:spLocks/>
            </p:cNvSpPr>
            <p:nvPr userDrawn="1"/>
          </p:nvSpPr>
          <p:spPr bwMode="gray">
            <a:xfrm>
              <a:off x="2944" y="854"/>
              <a:ext cx="67"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6" name="Freeform 69"/>
            <p:cNvSpPr>
              <a:spLocks noEditPoints="1"/>
            </p:cNvSpPr>
            <p:nvPr userDrawn="1"/>
          </p:nvSpPr>
          <p:spPr bwMode="gray">
            <a:xfrm>
              <a:off x="3171" y="665"/>
              <a:ext cx="767"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17" name="Freeform 70"/>
            <p:cNvSpPr>
              <a:spLocks/>
            </p:cNvSpPr>
            <p:nvPr userDrawn="1"/>
          </p:nvSpPr>
          <p:spPr bwMode="gray">
            <a:xfrm>
              <a:off x="1020" y="346"/>
              <a:ext cx="2187"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18" name="Freeform 71"/>
            <p:cNvSpPr>
              <a:spLocks noEditPoints="1"/>
            </p:cNvSpPr>
            <p:nvPr userDrawn="1"/>
          </p:nvSpPr>
          <p:spPr bwMode="gray">
            <a:xfrm>
              <a:off x="3267" y="2812"/>
              <a:ext cx="695"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19" name="Freeform 72"/>
            <p:cNvSpPr>
              <a:spLocks/>
            </p:cNvSpPr>
            <p:nvPr userDrawn="1"/>
          </p:nvSpPr>
          <p:spPr bwMode="gray">
            <a:xfrm>
              <a:off x="4048" y="2812"/>
              <a:ext cx="486"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0" name="Freeform 73"/>
            <p:cNvSpPr>
              <a:spLocks/>
            </p:cNvSpPr>
            <p:nvPr userDrawn="1"/>
          </p:nvSpPr>
          <p:spPr bwMode="gray">
            <a:xfrm>
              <a:off x="1525" y="2586"/>
              <a:ext cx="248"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1" name="Freeform 74"/>
            <p:cNvSpPr>
              <a:spLocks noEditPoints="1"/>
            </p:cNvSpPr>
            <p:nvPr userDrawn="1"/>
          </p:nvSpPr>
          <p:spPr bwMode="gray">
            <a:xfrm>
              <a:off x="1906" y="2812"/>
              <a:ext cx="724"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2" name="Freeform 75"/>
            <p:cNvSpPr>
              <a:spLocks/>
            </p:cNvSpPr>
            <p:nvPr userDrawn="1"/>
          </p:nvSpPr>
          <p:spPr bwMode="gray">
            <a:xfrm>
              <a:off x="2715" y="2812"/>
              <a:ext cx="476"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image" Target="../media/image5.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4.xml"/><Relationship Id="rId7" Type="http://schemas.openxmlformats.org/officeDocument/2006/relationships/image" Target="../media/image5.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ChangeArrowheads="1"/>
          </p:cNvSpPr>
          <p:nvPr/>
        </p:nvSpPr>
        <p:spPr bwMode="auto">
          <a:xfrm>
            <a:off x="8788400" y="6464300"/>
            <a:ext cx="388938" cy="228600"/>
          </a:xfrm>
          <a:prstGeom prst="rect">
            <a:avLst/>
          </a:prstGeom>
          <a:noFill/>
          <a:ln w="9525">
            <a:noFill/>
            <a:miter lim="800000"/>
            <a:headEnd/>
            <a:tailEnd/>
          </a:ln>
        </p:spPr>
        <p:txBody>
          <a:bodyPr wrap="none">
            <a:spAutoFit/>
          </a:bodyPr>
          <a:lstStyle>
            <a:lvl1pPr eaLnBrk="1" hangingPunct="1">
              <a:defRPr sz="900">
                <a:solidFill>
                  <a:srgbClr val="2C5BA1"/>
                </a:solidFill>
              </a:defRPr>
            </a:lvl1pPr>
          </a:lstStyle>
          <a:p>
            <a:pPr>
              <a:defRPr/>
            </a:pPr>
            <a:fld id="{27CACD03-26B7-4A9B-889C-6A2F2A1C31B7}" type="slidenum">
              <a:rPr lang="en-US" smtClean="0"/>
              <a:pPr>
                <a:defRPr/>
              </a:pPr>
              <a:t>‹#›</a:t>
            </a:fld>
            <a:endParaRPr lang="en-US" smtClean="0"/>
          </a:p>
        </p:txBody>
      </p:sp>
      <p:sp>
        <p:nvSpPr>
          <p:cNvPr id="273465" name="Line 57"/>
          <p:cNvSpPr>
            <a:spLocks noChangeShapeType="1"/>
          </p:cNvSpPr>
          <p:nvPr/>
        </p:nvSpPr>
        <p:spPr bwMode="auto">
          <a:xfrm>
            <a:off x="0" y="6629400"/>
            <a:ext cx="7666038" cy="0"/>
          </a:xfrm>
          <a:prstGeom prst="line">
            <a:avLst/>
          </a:prstGeom>
          <a:noFill/>
          <a:ln w="9525">
            <a:solidFill>
              <a:schemeClr val="tx1"/>
            </a:solidFill>
            <a:round/>
            <a:headEnd/>
            <a:tailEnd/>
          </a:ln>
        </p:spPr>
        <p:txBody>
          <a:bodyPr/>
          <a:lstStyle/>
          <a:p>
            <a:endParaRPr lang="en-GB"/>
          </a:p>
        </p:txBody>
      </p:sp>
      <p:sp>
        <p:nvSpPr>
          <p:cNvPr id="273467" name="Line 59"/>
          <p:cNvSpPr>
            <a:spLocks noChangeShapeType="1"/>
          </p:cNvSpPr>
          <p:nvPr/>
        </p:nvSpPr>
        <p:spPr bwMode="auto">
          <a:xfrm>
            <a:off x="1219200" y="762000"/>
            <a:ext cx="7569200" cy="0"/>
          </a:xfrm>
          <a:prstGeom prst="line">
            <a:avLst/>
          </a:prstGeom>
          <a:noFill/>
          <a:ln w="9525">
            <a:solidFill>
              <a:schemeClr val="tx1"/>
            </a:solidFill>
            <a:round/>
            <a:headEnd/>
            <a:tailEnd/>
          </a:ln>
        </p:spPr>
        <p:txBody>
          <a:bodyPr/>
          <a:lstStyle/>
          <a:p>
            <a:endParaRPr lang="en-GB"/>
          </a:p>
        </p:txBody>
      </p:sp>
      <p:grpSp>
        <p:nvGrpSpPr>
          <p:cNvPr id="108600" name="Group 60"/>
          <p:cNvGrpSpPr>
            <a:grpSpLocks/>
          </p:cNvGrpSpPr>
          <p:nvPr/>
        </p:nvGrpSpPr>
        <p:grpSpPr bwMode="auto">
          <a:xfrm>
            <a:off x="228600" y="128588"/>
            <a:ext cx="685800" cy="633412"/>
            <a:chOff x="1020" y="346"/>
            <a:chExt cx="4114" cy="3756"/>
          </a:xfrm>
        </p:grpSpPr>
        <p:sp>
          <p:nvSpPr>
            <p:cNvPr id="273469"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chemeClr val="tx1"/>
                </a:solidFill>
              </a:endParaRPr>
            </a:p>
          </p:txBody>
        </p:sp>
        <p:sp>
          <p:nvSpPr>
            <p:cNvPr id="273470" name="Freeform 62"/>
            <p:cNvSpPr>
              <a:spLocks/>
            </p:cNvSpPr>
            <p:nvPr userDrawn="1"/>
          </p:nvSpPr>
          <p:spPr bwMode="gray">
            <a:xfrm>
              <a:off x="2629" y="1720"/>
              <a:ext cx="95"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1" name="Freeform 63"/>
            <p:cNvSpPr>
              <a:spLocks/>
            </p:cNvSpPr>
            <p:nvPr userDrawn="1"/>
          </p:nvSpPr>
          <p:spPr bwMode="gray">
            <a:xfrm>
              <a:off x="2829" y="1880"/>
              <a:ext cx="67"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2" name="Freeform 64"/>
            <p:cNvSpPr>
              <a:spLocks/>
            </p:cNvSpPr>
            <p:nvPr userDrawn="1"/>
          </p:nvSpPr>
          <p:spPr bwMode="gray">
            <a:xfrm>
              <a:off x="2534"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3" name="Freeform 65"/>
            <p:cNvSpPr>
              <a:spLocks/>
            </p:cNvSpPr>
            <p:nvPr userDrawn="1"/>
          </p:nvSpPr>
          <p:spPr bwMode="gray">
            <a:xfrm>
              <a:off x="2477" y="1391"/>
              <a:ext cx="86"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4" name="Freeform 66"/>
            <p:cNvSpPr>
              <a:spLocks/>
            </p:cNvSpPr>
            <p:nvPr userDrawn="1"/>
          </p:nvSpPr>
          <p:spPr bwMode="gray">
            <a:xfrm>
              <a:off x="2448"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5" name="Freeform 67"/>
            <p:cNvSpPr>
              <a:spLocks/>
            </p:cNvSpPr>
            <p:nvPr userDrawn="1"/>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6" name="Freeform 68"/>
            <p:cNvSpPr>
              <a:spLocks/>
            </p:cNvSpPr>
            <p:nvPr userDrawn="1"/>
          </p:nvSpPr>
          <p:spPr bwMode="gray">
            <a:xfrm>
              <a:off x="2944" y="854"/>
              <a:ext cx="67"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273477" name="Freeform 69"/>
            <p:cNvSpPr>
              <a:spLocks noEditPoints="1"/>
            </p:cNvSpPr>
            <p:nvPr userDrawn="1"/>
          </p:nvSpPr>
          <p:spPr bwMode="gray">
            <a:xfrm>
              <a:off x="3171" y="665"/>
              <a:ext cx="767"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273478" name="Freeform 70"/>
            <p:cNvSpPr>
              <a:spLocks/>
            </p:cNvSpPr>
            <p:nvPr userDrawn="1"/>
          </p:nvSpPr>
          <p:spPr bwMode="gray">
            <a:xfrm>
              <a:off x="1020" y="346"/>
              <a:ext cx="2187"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273479" name="Freeform 71"/>
            <p:cNvSpPr>
              <a:spLocks noEditPoints="1"/>
            </p:cNvSpPr>
            <p:nvPr userDrawn="1"/>
          </p:nvSpPr>
          <p:spPr bwMode="gray">
            <a:xfrm>
              <a:off x="3267" y="2812"/>
              <a:ext cx="695"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73480" name="Freeform 72"/>
            <p:cNvSpPr>
              <a:spLocks/>
            </p:cNvSpPr>
            <p:nvPr userDrawn="1"/>
          </p:nvSpPr>
          <p:spPr bwMode="gray">
            <a:xfrm>
              <a:off x="4048" y="2812"/>
              <a:ext cx="486"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73481" name="Freeform 73"/>
            <p:cNvSpPr>
              <a:spLocks/>
            </p:cNvSpPr>
            <p:nvPr userDrawn="1"/>
          </p:nvSpPr>
          <p:spPr bwMode="gray">
            <a:xfrm>
              <a:off x="1525" y="2586"/>
              <a:ext cx="248"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73482" name="Freeform 74"/>
            <p:cNvSpPr>
              <a:spLocks noEditPoints="1"/>
            </p:cNvSpPr>
            <p:nvPr userDrawn="1"/>
          </p:nvSpPr>
          <p:spPr bwMode="gray">
            <a:xfrm>
              <a:off x="1906" y="2812"/>
              <a:ext cx="724"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73483" name="Freeform 75"/>
            <p:cNvSpPr>
              <a:spLocks/>
            </p:cNvSpPr>
            <p:nvPr userDrawn="1"/>
          </p:nvSpPr>
          <p:spPr bwMode="gray">
            <a:xfrm>
              <a:off x="2715" y="2812"/>
              <a:ext cx="476"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grpSp>
      <p:sp>
        <p:nvSpPr>
          <p:cNvPr id="108546" name="Rectangle 2"/>
          <p:cNvSpPr>
            <a:spLocks noGrp="1" noChangeArrowheads="1"/>
          </p:cNvSpPr>
          <p:nvPr>
            <p:ph type="title"/>
          </p:nvPr>
        </p:nvSpPr>
        <p:spPr bwMode="auto">
          <a:xfrm>
            <a:off x="1143000" y="192088"/>
            <a:ext cx="7607300" cy="550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8620" name="Text Box 76"/>
          <p:cNvSpPr txBox="1">
            <a:spLocks noChangeArrowheads="1"/>
          </p:cNvSpPr>
          <p:nvPr/>
        </p:nvSpPr>
        <p:spPr bwMode="gray">
          <a:xfrm rot="10800000">
            <a:off x="8761413" y="4727575"/>
            <a:ext cx="303212" cy="1979613"/>
          </a:xfrm>
          <a:prstGeom prst="rect">
            <a:avLst/>
          </a:prstGeom>
          <a:noFill/>
          <a:ln w="9525" algn="ctr">
            <a:noFill/>
            <a:miter lim="800000"/>
            <a:headEnd/>
            <a:tailEnd/>
          </a:ln>
          <a:effectLst/>
        </p:spPr>
        <p:txBody>
          <a:bodyPr vert="eaVert" lIns="90000" tIns="46800" rIns="90000" bIns="46800">
            <a:spAutoFit/>
          </a:bodyPr>
          <a:lstStyle/>
          <a:p>
            <a:pPr eaLnBrk="1" hangingPunct="1">
              <a:spcBef>
                <a:spcPct val="50000"/>
              </a:spcBef>
            </a:pPr>
            <a:r>
              <a:rPr lang="en-GB" sz="800">
                <a:solidFill>
                  <a:schemeClr val="tx1"/>
                </a:solidFill>
              </a:rPr>
              <a:t>© 2011 Ipsos</a:t>
            </a:r>
            <a:endParaRPr lang="fr-FR" sz="800">
              <a:solidFill>
                <a:schemeClr val="tx1"/>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86" r:id="rId12"/>
  </p:sldLayoutIdLst>
  <p:hf hdr="0" ftr="0" dt="0"/>
  <p:txStyles>
    <p:titleStyle>
      <a:lvl1pPr algn="l" rtl="0" fontAlgn="base">
        <a:spcBef>
          <a:spcPct val="0"/>
        </a:spcBef>
        <a:spcAft>
          <a:spcPct val="0"/>
        </a:spcAft>
        <a:defRPr sz="2200">
          <a:solidFill>
            <a:schemeClr val="tx2"/>
          </a:solidFill>
          <a:latin typeface="+mj-lt"/>
          <a:ea typeface="+mj-ea"/>
          <a:cs typeface="+mj-cs"/>
        </a:defRPr>
      </a:lvl1pPr>
      <a:lvl2pPr algn="l" rtl="0" fontAlgn="base">
        <a:spcBef>
          <a:spcPct val="0"/>
        </a:spcBef>
        <a:spcAft>
          <a:spcPct val="0"/>
        </a:spcAft>
        <a:defRPr sz="2200">
          <a:solidFill>
            <a:schemeClr val="tx2"/>
          </a:solidFill>
          <a:latin typeface="Arial Black" pitchFamily="34" charset="0"/>
        </a:defRPr>
      </a:lvl2pPr>
      <a:lvl3pPr algn="l" rtl="0" fontAlgn="base">
        <a:spcBef>
          <a:spcPct val="0"/>
        </a:spcBef>
        <a:spcAft>
          <a:spcPct val="0"/>
        </a:spcAft>
        <a:defRPr sz="2200">
          <a:solidFill>
            <a:schemeClr val="tx2"/>
          </a:solidFill>
          <a:latin typeface="Arial Black" pitchFamily="34" charset="0"/>
        </a:defRPr>
      </a:lvl3pPr>
      <a:lvl4pPr algn="l" rtl="0" fontAlgn="base">
        <a:spcBef>
          <a:spcPct val="0"/>
        </a:spcBef>
        <a:spcAft>
          <a:spcPct val="0"/>
        </a:spcAft>
        <a:defRPr sz="2200">
          <a:solidFill>
            <a:schemeClr val="tx2"/>
          </a:solidFill>
          <a:latin typeface="Arial Black" pitchFamily="34" charset="0"/>
        </a:defRPr>
      </a:lvl4pPr>
      <a:lvl5pPr algn="l" rtl="0" fontAlgn="base">
        <a:spcBef>
          <a:spcPct val="0"/>
        </a:spcBef>
        <a:spcAft>
          <a:spcPct val="0"/>
        </a:spcAft>
        <a:defRPr sz="2200">
          <a:solidFill>
            <a:schemeClr val="tx2"/>
          </a:solidFill>
          <a:latin typeface="Arial Black" pitchFamily="34" charset="0"/>
        </a:defRPr>
      </a:lvl5pPr>
      <a:lvl6pPr marL="457200" algn="l" rtl="0" fontAlgn="base">
        <a:spcBef>
          <a:spcPct val="0"/>
        </a:spcBef>
        <a:spcAft>
          <a:spcPct val="0"/>
        </a:spcAft>
        <a:defRPr sz="2200">
          <a:solidFill>
            <a:schemeClr val="tx2"/>
          </a:solidFill>
          <a:latin typeface="Arial Black" pitchFamily="34" charset="0"/>
        </a:defRPr>
      </a:lvl6pPr>
      <a:lvl7pPr marL="914400" algn="l" rtl="0" fontAlgn="base">
        <a:spcBef>
          <a:spcPct val="0"/>
        </a:spcBef>
        <a:spcAft>
          <a:spcPct val="0"/>
        </a:spcAft>
        <a:defRPr sz="2200">
          <a:solidFill>
            <a:schemeClr val="tx2"/>
          </a:solidFill>
          <a:latin typeface="Arial Black" pitchFamily="34" charset="0"/>
        </a:defRPr>
      </a:lvl7pPr>
      <a:lvl8pPr marL="1371600" algn="l" rtl="0" fontAlgn="base">
        <a:spcBef>
          <a:spcPct val="0"/>
        </a:spcBef>
        <a:spcAft>
          <a:spcPct val="0"/>
        </a:spcAft>
        <a:defRPr sz="2200">
          <a:solidFill>
            <a:schemeClr val="tx2"/>
          </a:solidFill>
          <a:latin typeface="Arial Black" pitchFamily="34" charset="0"/>
        </a:defRPr>
      </a:lvl8pPr>
      <a:lvl9pPr marL="1828800" algn="l" rtl="0" fontAlgn="base">
        <a:spcBef>
          <a:spcPct val="0"/>
        </a:spcBef>
        <a:spcAft>
          <a:spcPct val="0"/>
        </a:spcAft>
        <a:defRPr sz="2200">
          <a:solidFill>
            <a:schemeClr val="tx2"/>
          </a:solidFill>
          <a:latin typeface="Arial Black" pitchFamily="34" charset="0"/>
        </a:defRPr>
      </a:lvl9pPr>
    </p:titleStyle>
    <p:bodyStyle>
      <a:lvl1pPr marL="233363" indent="-233363" algn="l" rtl="0" fontAlgn="base">
        <a:spcBef>
          <a:spcPct val="20000"/>
        </a:spcBef>
        <a:spcAft>
          <a:spcPct val="0"/>
        </a:spcAft>
        <a:buFont typeface="Wingdings" pitchFamily="2" charset="2"/>
        <a:buChar char="§"/>
        <a:defRPr sz="2200">
          <a:solidFill>
            <a:schemeClr val="tx1"/>
          </a:solidFill>
          <a:latin typeface="+mn-lt"/>
          <a:ea typeface="+mn-ea"/>
          <a:cs typeface="+mn-cs"/>
        </a:defRPr>
      </a:lvl1pPr>
      <a:lvl2pPr marL="627063" indent="-279400" algn="l" rtl="0" fontAlgn="base">
        <a:spcBef>
          <a:spcPct val="20000"/>
        </a:spcBef>
        <a:spcAft>
          <a:spcPct val="0"/>
        </a:spcAft>
        <a:buFont typeface="Arial" charset="0"/>
        <a:buChar char="–"/>
        <a:defRPr sz="2000">
          <a:solidFill>
            <a:schemeClr val="tx1"/>
          </a:solidFill>
          <a:latin typeface="+mn-lt"/>
        </a:defRPr>
      </a:lvl2pPr>
      <a:lvl3pPr marL="966788" indent="-169863" algn="l" rtl="0" fontAlgn="base">
        <a:spcBef>
          <a:spcPct val="20000"/>
        </a:spcBef>
        <a:spcAft>
          <a:spcPct val="0"/>
        </a:spcAft>
        <a:buFont typeface="Wingdings" pitchFamily="2" charset="2"/>
        <a:buChar char="§"/>
        <a:defRPr>
          <a:solidFill>
            <a:schemeClr val="tx1"/>
          </a:solidFill>
          <a:latin typeface="+mn-lt"/>
        </a:defRPr>
      </a:lvl3pPr>
      <a:lvl4pPr marL="1423988" indent="-169863" algn="l" rtl="0" fontAlgn="base">
        <a:spcBef>
          <a:spcPct val="20000"/>
        </a:spcBef>
        <a:spcAft>
          <a:spcPct val="0"/>
        </a:spcAft>
        <a:buFont typeface="Arial" charset="0"/>
        <a:buChar char="–"/>
        <a:defRPr sz="1600">
          <a:solidFill>
            <a:schemeClr val="tx1"/>
          </a:solidFill>
          <a:latin typeface="+mn-lt"/>
        </a:defRPr>
      </a:lvl4pPr>
      <a:lvl5pPr marL="1828800" indent="-169863" algn="l" rtl="0" fontAlgn="base">
        <a:spcBef>
          <a:spcPct val="20000"/>
        </a:spcBef>
        <a:spcAft>
          <a:spcPct val="0"/>
        </a:spcAft>
        <a:buFont typeface="Arial" charset="0"/>
        <a:buChar char="–"/>
        <a:defRPr sz="1400">
          <a:solidFill>
            <a:schemeClr val="tx1"/>
          </a:solidFill>
          <a:latin typeface="+mn-lt"/>
        </a:defRPr>
      </a:lvl5pPr>
      <a:lvl6pPr marL="2286000" indent="-169863" algn="l" rtl="0" fontAlgn="base">
        <a:spcBef>
          <a:spcPct val="20000"/>
        </a:spcBef>
        <a:spcAft>
          <a:spcPct val="0"/>
        </a:spcAft>
        <a:buFont typeface="Arial" charset="0"/>
        <a:buChar char="–"/>
        <a:defRPr sz="1400">
          <a:solidFill>
            <a:schemeClr val="tx1"/>
          </a:solidFill>
          <a:latin typeface="+mn-lt"/>
        </a:defRPr>
      </a:lvl6pPr>
      <a:lvl7pPr marL="2743200" indent="-169863" algn="l" rtl="0" fontAlgn="base">
        <a:spcBef>
          <a:spcPct val="20000"/>
        </a:spcBef>
        <a:spcAft>
          <a:spcPct val="0"/>
        </a:spcAft>
        <a:buFont typeface="Arial" charset="0"/>
        <a:buChar char="–"/>
        <a:defRPr sz="1400">
          <a:solidFill>
            <a:schemeClr val="tx1"/>
          </a:solidFill>
          <a:latin typeface="+mn-lt"/>
        </a:defRPr>
      </a:lvl7pPr>
      <a:lvl8pPr marL="3200400" indent="-169863" algn="l" rtl="0" fontAlgn="base">
        <a:spcBef>
          <a:spcPct val="20000"/>
        </a:spcBef>
        <a:spcAft>
          <a:spcPct val="0"/>
        </a:spcAft>
        <a:buFont typeface="Arial" charset="0"/>
        <a:buChar char="–"/>
        <a:defRPr sz="1400">
          <a:solidFill>
            <a:schemeClr val="tx1"/>
          </a:solidFill>
          <a:latin typeface="+mn-lt"/>
        </a:defRPr>
      </a:lvl8pPr>
      <a:lvl9pPr marL="3657600" indent="-169863" algn="l" rtl="0" fontAlgn="base">
        <a:spcBef>
          <a:spcPct val="20000"/>
        </a:spcBef>
        <a:spcAft>
          <a:spcPct val="0"/>
        </a:spcAft>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3154" name="Rectangle 2"/>
          <p:cNvSpPr>
            <a:spLocks noGrp="1" noChangeArrowheads="1"/>
          </p:cNvSpPr>
          <p:nvPr>
            <p:ph type="body" idx="1"/>
          </p:nvPr>
        </p:nvSpPr>
        <p:spPr bwMode="auto">
          <a:xfrm>
            <a:off x="457200" y="1143000"/>
            <a:ext cx="8229600" cy="4983163"/>
          </a:xfrm>
          <a:prstGeom prst="rect">
            <a:avLst/>
          </a:prstGeom>
          <a:solidFill>
            <a:srgbClr val="99A6C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ChangeArrowheads="1"/>
          </p:cNvSpPr>
          <p:nvPr/>
        </p:nvSpPr>
        <p:spPr bwMode="auto">
          <a:xfrm>
            <a:off x="8788400" y="6464300"/>
            <a:ext cx="388938" cy="228600"/>
          </a:xfrm>
          <a:prstGeom prst="rect">
            <a:avLst/>
          </a:prstGeom>
          <a:noFill/>
          <a:ln w="9525">
            <a:noFill/>
            <a:miter lim="800000"/>
            <a:headEnd/>
            <a:tailEnd/>
          </a:ln>
        </p:spPr>
        <p:txBody>
          <a:bodyPr wrap="none">
            <a:spAutoFit/>
          </a:bodyPr>
          <a:lstStyle>
            <a:lvl1pPr eaLnBrk="1" hangingPunct="1">
              <a:defRPr sz="900">
                <a:solidFill>
                  <a:srgbClr val="2C5BA1"/>
                </a:solidFill>
              </a:defRPr>
            </a:lvl1pPr>
          </a:lstStyle>
          <a:p>
            <a:pPr>
              <a:defRPr/>
            </a:pPr>
            <a:fld id="{2328E507-D114-4461-924B-4B6288244261}" type="slidenum">
              <a:rPr lang="en-US" smtClean="0"/>
              <a:pPr>
                <a:defRPr/>
              </a:pPr>
              <a:t>‹#›</a:t>
            </a:fld>
            <a:endParaRPr lang="en-US" smtClean="0"/>
          </a:p>
        </p:txBody>
      </p:sp>
      <p:sp>
        <p:nvSpPr>
          <p:cNvPr id="273465" name="Line 57"/>
          <p:cNvSpPr>
            <a:spLocks noChangeShapeType="1"/>
          </p:cNvSpPr>
          <p:nvPr/>
        </p:nvSpPr>
        <p:spPr bwMode="auto">
          <a:xfrm>
            <a:off x="0" y="6629400"/>
            <a:ext cx="7335838" cy="0"/>
          </a:xfrm>
          <a:prstGeom prst="line">
            <a:avLst/>
          </a:prstGeom>
          <a:noFill/>
          <a:ln w="9525">
            <a:solidFill>
              <a:srgbClr val="909082"/>
            </a:solidFill>
            <a:round/>
            <a:headEnd/>
            <a:tailEnd/>
          </a:ln>
        </p:spPr>
        <p:txBody>
          <a:bodyPr/>
          <a:lstStyle/>
          <a:p>
            <a:endParaRPr lang="en-GB"/>
          </a:p>
        </p:txBody>
      </p:sp>
      <p:sp>
        <p:nvSpPr>
          <p:cNvPr id="433157" name="Text Box 5"/>
          <p:cNvSpPr txBox="1">
            <a:spLocks noChangeArrowheads="1"/>
          </p:cNvSpPr>
          <p:nvPr/>
        </p:nvSpPr>
        <p:spPr bwMode="auto">
          <a:xfrm>
            <a:off x="7150100" y="6400800"/>
            <a:ext cx="1828800" cy="320675"/>
          </a:xfrm>
          <a:prstGeom prst="rect">
            <a:avLst/>
          </a:prstGeom>
          <a:noFill/>
          <a:ln w="9525" algn="ctr">
            <a:noFill/>
            <a:miter lim="800000"/>
            <a:headEnd/>
            <a:tailEnd/>
          </a:ln>
          <a:effectLst/>
        </p:spPr>
        <p:txBody>
          <a:bodyPr>
            <a:spAutoFit/>
          </a:bodyPr>
          <a:lstStyle/>
          <a:p>
            <a:pPr>
              <a:spcBef>
                <a:spcPct val="50000"/>
              </a:spcBef>
            </a:pPr>
            <a:r>
              <a:rPr lang="fr-FR" sz="1500" b="1">
                <a:solidFill>
                  <a:schemeClr val="tx1"/>
                </a:solidFill>
              </a:rPr>
              <a:t>Ipsos Loyalty</a:t>
            </a:r>
          </a:p>
        </p:txBody>
      </p:sp>
    </p:spTree>
  </p:cSld>
  <p:clrMap bg1="lt1" tx1="dk1" bg2="lt2" tx2="dk2" accent1="accent1" accent2="accent2" accent3="accent3" accent4="accent4" accent5="accent5" accent6="accent6" hlink="hlink" folHlink="folHlink"/>
  <p:sldLayoutIdLst>
    <p:sldLayoutId id="214748366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Lst>
  <p:hf hdr="0" ftr="0" dt="0"/>
  <p:txStyles>
    <p:titleStyle>
      <a:lvl1pPr algn="l" rtl="0" fontAlgn="base">
        <a:spcBef>
          <a:spcPct val="0"/>
        </a:spcBef>
        <a:spcAft>
          <a:spcPct val="0"/>
        </a:spcAft>
        <a:defRPr sz="2200">
          <a:solidFill>
            <a:schemeClr val="tx2"/>
          </a:solidFill>
          <a:latin typeface="+mj-lt"/>
          <a:ea typeface="+mj-ea"/>
          <a:cs typeface="+mj-cs"/>
        </a:defRPr>
      </a:lvl1pPr>
      <a:lvl2pPr algn="l" rtl="0" fontAlgn="base">
        <a:spcBef>
          <a:spcPct val="0"/>
        </a:spcBef>
        <a:spcAft>
          <a:spcPct val="0"/>
        </a:spcAft>
        <a:defRPr sz="2200">
          <a:solidFill>
            <a:schemeClr val="tx2"/>
          </a:solidFill>
          <a:latin typeface="Arial Black" pitchFamily="34" charset="0"/>
        </a:defRPr>
      </a:lvl2pPr>
      <a:lvl3pPr algn="l" rtl="0" fontAlgn="base">
        <a:spcBef>
          <a:spcPct val="0"/>
        </a:spcBef>
        <a:spcAft>
          <a:spcPct val="0"/>
        </a:spcAft>
        <a:defRPr sz="2200">
          <a:solidFill>
            <a:schemeClr val="tx2"/>
          </a:solidFill>
          <a:latin typeface="Arial Black" pitchFamily="34" charset="0"/>
        </a:defRPr>
      </a:lvl3pPr>
      <a:lvl4pPr algn="l" rtl="0" fontAlgn="base">
        <a:spcBef>
          <a:spcPct val="0"/>
        </a:spcBef>
        <a:spcAft>
          <a:spcPct val="0"/>
        </a:spcAft>
        <a:defRPr sz="2200">
          <a:solidFill>
            <a:schemeClr val="tx2"/>
          </a:solidFill>
          <a:latin typeface="Arial Black" pitchFamily="34" charset="0"/>
        </a:defRPr>
      </a:lvl4pPr>
      <a:lvl5pPr algn="l" rtl="0" fontAlgn="base">
        <a:spcBef>
          <a:spcPct val="0"/>
        </a:spcBef>
        <a:spcAft>
          <a:spcPct val="0"/>
        </a:spcAft>
        <a:defRPr sz="2200">
          <a:solidFill>
            <a:schemeClr val="tx2"/>
          </a:solidFill>
          <a:latin typeface="Arial Black" pitchFamily="34" charset="0"/>
        </a:defRPr>
      </a:lvl5pPr>
      <a:lvl6pPr marL="457200" algn="l" rtl="0" fontAlgn="base">
        <a:spcBef>
          <a:spcPct val="0"/>
        </a:spcBef>
        <a:spcAft>
          <a:spcPct val="0"/>
        </a:spcAft>
        <a:defRPr sz="2200">
          <a:solidFill>
            <a:schemeClr val="tx2"/>
          </a:solidFill>
          <a:latin typeface="Arial Black" pitchFamily="34" charset="0"/>
        </a:defRPr>
      </a:lvl6pPr>
      <a:lvl7pPr marL="914400" algn="l" rtl="0" fontAlgn="base">
        <a:spcBef>
          <a:spcPct val="0"/>
        </a:spcBef>
        <a:spcAft>
          <a:spcPct val="0"/>
        </a:spcAft>
        <a:defRPr sz="2200">
          <a:solidFill>
            <a:schemeClr val="tx2"/>
          </a:solidFill>
          <a:latin typeface="Arial Black" pitchFamily="34" charset="0"/>
        </a:defRPr>
      </a:lvl7pPr>
      <a:lvl8pPr marL="1371600" algn="l" rtl="0" fontAlgn="base">
        <a:spcBef>
          <a:spcPct val="0"/>
        </a:spcBef>
        <a:spcAft>
          <a:spcPct val="0"/>
        </a:spcAft>
        <a:defRPr sz="2200">
          <a:solidFill>
            <a:schemeClr val="tx2"/>
          </a:solidFill>
          <a:latin typeface="Arial Black" pitchFamily="34" charset="0"/>
        </a:defRPr>
      </a:lvl8pPr>
      <a:lvl9pPr marL="1828800" algn="l" rtl="0" fontAlgn="base">
        <a:spcBef>
          <a:spcPct val="0"/>
        </a:spcBef>
        <a:spcAft>
          <a:spcPct val="0"/>
        </a:spcAft>
        <a:defRPr sz="2200">
          <a:solidFill>
            <a:schemeClr val="tx2"/>
          </a:solidFill>
          <a:latin typeface="Arial Black" pitchFamily="34" charset="0"/>
        </a:defRPr>
      </a:lvl9pPr>
    </p:titleStyle>
    <p:bodyStyle>
      <a:lvl1pPr marL="233363" indent="-233363" algn="l" rtl="0" fontAlgn="base">
        <a:spcBef>
          <a:spcPct val="20000"/>
        </a:spcBef>
        <a:spcAft>
          <a:spcPct val="0"/>
        </a:spcAft>
        <a:buFont typeface="Wingdings" pitchFamily="2" charset="2"/>
        <a:buChar char="§"/>
        <a:defRPr sz="2000">
          <a:solidFill>
            <a:schemeClr val="tx1"/>
          </a:solidFill>
          <a:latin typeface="+mn-lt"/>
          <a:ea typeface="+mn-ea"/>
          <a:cs typeface="+mn-cs"/>
        </a:defRPr>
      </a:lvl1pPr>
      <a:lvl2pPr marL="627063" indent="-279400" algn="l" rtl="0" fontAlgn="base">
        <a:spcBef>
          <a:spcPct val="20000"/>
        </a:spcBef>
        <a:spcAft>
          <a:spcPct val="0"/>
        </a:spcAft>
        <a:buFont typeface="Arial" charset="0"/>
        <a:buChar char="–"/>
        <a:defRPr sz="2000">
          <a:solidFill>
            <a:schemeClr val="tx1"/>
          </a:solidFill>
          <a:latin typeface="+mn-lt"/>
        </a:defRPr>
      </a:lvl2pPr>
      <a:lvl3pPr marL="966788" indent="-169863" algn="l" rtl="0" fontAlgn="base">
        <a:spcBef>
          <a:spcPct val="20000"/>
        </a:spcBef>
        <a:spcAft>
          <a:spcPct val="0"/>
        </a:spcAft>
        <a:buFont typeface="Wingdings" pitchFamily="2" charset="2"/>
        <a:buChar char="§"/>
        <a:defRPr sz="1400">
          <a:solidFill>
            <a:schemeClr val="tx1"/>
          </a:solidFill>
          <a:latin typeface="+mn-lt"/>
        </a:defRPr>
      </a:lvl3pPr>
      <a:lvl4pPr marL="1423988" indent="-169863" algn="l" rtl="0" fontAlgn="base">
        <a:spcBef>
          <a:spcPct val="20000"/>
        </a:spcBef>
        <a:spcAft>
          <a:spcPct val="0"/>
        </a:spcAft>
        <a:buFont typeface="Arial" charset="0"/>
        <a:buChar char="–"/>
        <a:defRPr sz="1400">
          <a:solidFill>
            <a:schemeClr val="tx1"/>
          </a:solidFill>
          <a:latin typeface="+mn-lt"/>
        </a:defRPr>
      </a:lvl4pPr>
      <a:lvl5pPr marL="1828800" indent="-169863" algn="l" rtl="0" fontAlgn="base">
        <a:spcBef>
          <a:spcPct val="20000"/>
        </a:spcBef>
        <a:spcAft>
          <a:spcPct val="0"/>
        </a:spcAft>
        <a:buFont typeface="Arial" charset="0"/>
        <a:buChar char="–"/>
        <a:defRPr sz="1400">
          <a:solidFill>
            <a:schemeClr val="tx1"/>
          </a:solidFill>
          <a:latin typeface="+mn-lt"/>
        </a:defRPr>
      </a:lvl5pPr>
      <a:lvl6pPr marL="2286000" indent="-169863" algn="l" rtl="0" fontAlgn="base">
        <a:spcBef>
          <a:spcPct val="20000"/>
        </a:spcBef>
        <a:spcAft>
          <a:spcPct val="0"/>
        </a:spcAft>
        <a:buFont typeface="Arial" charset="0"/>
        <a:buChar char="–"/>
        <a:defRPr sz="1400">
          <a:solidFill>
            <a:schemeClr val="tx1"/>
          </a:solidFill>
          <a:latin typeface="+mn-lt"/>
        </a:defRPr>
      </a:lvl6pPr>
      <a:lvl7pPr marL="2743200" indent="-169863" algn="l" rtl="0" fontAlgn="base">
        <a:spcBef>
          <a:spcPct val="20000"/>
        </a:spcBef>
        <a:spcAft>
          <a:spcPct val="0"/>
        </a:spcAft>
        <a:buFont typeface="Arial" charset="0"/>
        <a:buChar char="–"/>
        <a:defRPr sz="1400">
          <a:solidFill>
            <a:schemeClr val="tx1"/>
          </a:solidFill>
          <a:latin typeface="+mn-lt"/>
        </a:defRPr>
      </a:lvl7pPr>
      <a:lvl8pPr marL="3200400" indent="-169863" algn="l" rtl="0" fontAlgn="base">
        <a:spcBef>
          <a:spcPct val="20000"/>
        </a:spcBef>
        <a:spcAft>
          <a:spcPct val="0"/>
        </a:spcAft>
        <a:buFont typeface="Arial" charset="0"/>
        <a:buChar char="–"/>
        <a:defRPr sz="1400">
          <a:solidFill>
            <a:schemeClr val="tx1"/>
          </a:solidFill>
          <a:latin typeface="+mn-lt"/>
        </a:defRPr>
      </a:lvl8pPr>
      <a:lvl9pPr marL="3657600" indent="-169863" algn="l" rtl="0" fontAlgn="base">
        <a:spcBef>
          <a:spcPct val="20000"/>
        </a:spcBef>
        <a:spcAft>
          <a:spcPct val="0"/>
        </a:spcAft>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Bild 1" descr="111004_EU-OSHA_Corporate_PPT_cover.png"/>
          <p:cNvPicPr>
            <a:picLocks noChangeAspect="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1027" name="Bild 2" descr="111004_EU-OSHA_PPT_Corporate logo.png"/>
          <p:cNvPicPr>
            <a:picLocks noChangeAspect="1"/>
          </p:cNvPicPr>
          <p:nvPr/>
        </p:nvPicPr>
        <p:blipFill>
          <a:blip r:embed="rId7" cstate="print"/>
          <a:srcRect/>
          <a:stretch>
            <a:fillRect/>
          </a:stretch>
        </p:blipFill>
        <p:spPr bwMode="auto">
          <a:xfrm>
            <a:off x="444500" y="5508625"/>
            <a:ext cx="1146175" cy="723900"/>
          </a:xfrm>
          <a:prstGeom prst="rect">
            <a:avLst/>
          </a:prstGeom>
          <a:noFill/>
          <a:ln w="9525">
            <a:noFill/>
            <a:miter lim="800000"/>
            <a:headEnd/>
            <a:tailEnd/>
          </a:ln>
        </p:spPr>
      </p:pic>
      <p:pic>
        <p:nvPicPr>
          <p:cNvPr id="1028" name="Bild 4" descr="111004_EU-OSHA_PPT_EU logo.png"/>
          <p:cNvPicPr>
            <a:picLocks noChangeAspect="1"/>
          </p:cNvPicPr>
          <p:nvPr/>
        </p:nvPicPr>
        <p:blipFill>
          <a:blip r:embed="rId8" cstate="print"/>
          <a:srcRect/>
          <a:stretch>
            <a:fillRect/>
          </a:stretch>
        </p:blipFill>
        <p:spPr bwMode="auto">
          <a:xfrm>
            <a:off x="4178300" y="5908675"/>
            <a:ext cx="474663" cy="323850"/>
          </a:xfrm>
          <a:prstGeom prst="rect">
            <a:avLst/>
          </a:prstGeom>
          <a:noFill/>
          <a:ln w="9525">
            <a:noFill/>
            <a:miter lim="800000"/>
            <a:headEnd/>
            <a:tailEnd/>
          </a:ln>
        </p:spPr>
      </p:pic>
      <p:grpSp>
        <p:nvGrpSpPr>
          <p:cNvPr id="6" name="Group 60"/>
          <p:cNvGrpSpPr>
            <a:grpSpLocks/>
          </p:cNvGrpSpPr>
          <p:nvPr/>
        </p:nvGrpSpPr>
        <p:grpSpPr bwMode="auto">
          <a:xfrm>
            <a:off x="7073900" y="5564188"/>
            <a:ext cx="685800" cy="633412"/>
            <a:chOff x="1020" y="346"/>
            <a:chExt cx="4114" cy="3756"/>
          </a:xfrm>
        </p:grpSpPr>
        <p:sp>
          <p:nvSpPr>
            <p:cNvPr id="7"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chemeClr val="tx1"/>
                </a:solidFill>
              </a:endParaRPr>
            </a:p>
          </p:txBody>
        </p:sp>
        <p:sp>
          <p:nvSpPr>
            <p:cNvPr id="8" name="Freeform 62"/>
            <p:cNvSpPr>
              <a:spLocks/>
            </p:cNvSpPr>
            <p:nvPr userDrawn="1"/>
          </p:nvSpPr>
          <p:spPr bwMode="gray">
            <a:xfrm>
              <a:off x="2629" y="1720"/>
              <a:ext cx="95"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9" name="Freeform 63"/>
            <p:cNvSpPr>
              <a:spLocks/>
            </p:cNvSpPr>
            <p:nvPr userDrawn="1"/>
          </p:nvSpPr>
          <p:spPr bwMode="gray">
            <a:xfrm>
              <a:off x="2829" y="1880"/>
              <a:ext cx="67"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0" name="Freeform 64"/>
            <p:cNvSpPr>
              <a:spLocks/>
            </p:cNvSpPr>
            <p:nvPr userDrawn="1"/>
          </p:nvSpPr>
          <p:spPr bwMode="gray">
            <a:xfrm>
              <a:off x="2534"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1" name="Freeform 65"/>
            <p:cNvSpPr>
              <a:spLocks/>
            </p:cNvSpPr>
            <p:nvPr userDrawn="1"/>
          </p:nvSpPr>
          <p:spPr bwMode="gray">
            <a:xfrm>
              <a:off x="2477" y="1391"/>
              <a:ext cx="86"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2" name="Freeform 66"/>
            <p:cNvSpPr>
              <a:spLocks/>
            </p:cNvSpPr>
            <p:nvPr userDrawn="1"/>
          </p:nvSpPr>
          <p:spPr bwMode="gray">
            <a:xfrm>
              <a:off x="2448"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3" name="Freeform 67"/>
            <p:cNvSpPr>
              <a:spLocks/>
            </p:cNvSpPr>
            <p:nvPr userDrawn="1"/>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4" name="Freeform 68"/>
            <p:cNvSpPr>
              <a:spLocks/>
            </p:cNvSpPr>
            <p:nvPr userDrawn="1"/>
          </p:nvSpPr>
          <p:spPr bwMode="gray">
            <a:xfrm>
              <a:off x="2944" y="854"/>
              <a:ext cx="67"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endParaRPr>
            </a:p>
          </p:txBody>
        </p:sp>
        <p:sp>
          <p:nvSpPr>
            <p:cNvPr id="15" name="Freeform 69"/>
            <p:cNvSpPr>
              <a:spLocks noEditPoints="1"/>
            </p:cNvSpPr>
            <p:nvPr userDrawn="1"/>
          </p:nvSpPr>
          <p:spPr bwMode="gray">
            <a:xfrm>
              <a:off x="3171" y="665"/>
              <a:ext cx="767"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16" name="Freeform 70"/>
            <p:cNvSpPr>
              <a:spLocks/>
            </p:cNvSpPr>
            <p:nvPr userDrawn="1"/>
          </p:nvSpPr>
          <p:spPr bwMode="gray">
            <a:xfrm>
              <a:off x="1020" y="346"/>
              <a:ext cx="2187"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chemeClr val="tx1"/>
                </a:solidFill>
              </a:endParaRPr>
            </a:p>
          </p:txBody>
        </p:sp>
        <p:sp>
          <p:nvSpPr>
            <p:cNvPr id="17" name="Freeform 71"/>
            <p:cNvSpPr>
              <a:spLocks noEditPoints="1"/>
            </p:cNvSpPr>
            <p:nvPr userDrawn="1"/>
          </p:nvSpPr>
          <p:spPr bwMode="gray">
            <a:xfrm>
              <a:off x="3267" y="2812"/>
              <a:ext cx="695"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18" name="Freeform 72"/>
            <p:cNvSpPr>
              <a:spLocks/>
            </p:cNvSpPr>
            <p:nvPr userDrawn="1"/>
          </p:nvSpPr>
          <p:spPr bwMode="gray">
            <a:xfrm>
              <a:off x="4048" y="2812"/>
              <a:ext cx="486"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19" name="Freeform 73"/>
            <p:cNvSpPr>
              <a:spLocks/>
            </p:cNvSpPr>
            <p:nvPr userDrawn="1"/>
          </p:nvSpPr>
          <p:spPr bwMode="gray">
            <a:xfrm>
              <a:off x="1525" y="2586"/>
              <a:ext cx="248"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0" name="Freeform 74"/>
            <p:cNvSpPr>
              <a:spLocks noEditPoints="1"/>
            </p:cNvSpPr>
            <p:nvPr userDrawn="1"/>
          </p:nvSpPr>
          <p:spPr bwMode="gray">
            <a:xfrm>
              <a:off x="1906" y="2812"/>
              <a:ext cx="724"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sp>
          <p:nvSpPr>
            <p:cNvPr id="21" name="Freeform 75"/>
            <p:cNvSpPr>
              <a:spLocks/>
            </p:cNvSpPr>
            <p:nvPr userDrawn="1"/>
          </p:nvSpPr>
          <p:spPr bwMode="gray">
            <a:xfrm>
              <a:off x="2715" y="2812"/>
              <a:ext cx="476"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5" r:id="rId4"/>
  </p:sldLayoutIdLst>
  <p:hf hdr="0" ftr="0" dt="0"/>
  <p:txStyles>
    <p:titleStyle>
      <a:lvl1pPr algn="l" rtl="0" eaLnBrk="1" fontAlgn="base" hangingPunct="1">
        <a:spcBef>
          <a:spcPct val="0"/>
        </a:spcBef>
        <a:spcAft>
          <a:spcPct val="0"/>
        </a:spcAft>
        <a:defRPr sz="2400" b="1">
          <a:solidFill>
            <a:schemeClr val="tx2"/>
          </a:solidFill>
          <a:latin typeface="+mj-lt"/>
          <a:ea typeface="ＭＳ Ｐゴシック" pitchFamily="-108" charset="-128"/>
          <a:cs typeface="ＭＳ Ｐゴシック" pitchFamily="-108" charset="-128"/>
        </a:defRPr>
      </a:lvl1pPr>
      <a:lvl2pPr algn="l" rtl="0" eaLnBrk="1" fontAlgn="base" hangingPunct="1">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2pPr>
      <a:lvl3pPr algn="l" rtl="0" eaLnBrk="1" fontAlgn="base" hangingPunct="1">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3pPr>
      <a:lvl4pPr algn="l" rtl="0" eaLnBrk="1" fontAlgn="base" hangingPunct="1">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4pPr>
      <a:lvl5pPr algn="l" rtl="0" eaLnBrk="1" fontAlgn="base" hangingPunct="1">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5pPr>
      <a:lvl6pPr marL="457200" algn="l" rtl="0" eaLnBrk="1" fontAlgn="base" hangingPunct="1">
        <a:spcBef>
          <a:spcPct val="0"/>
        </a:spcBef>
        <a:spcAft>
          <a:spcPct val="0"/>
        </a:spcAft>
        <a:defRPr sz="1400">
          <a:solidFill>
            <a:schemeClr val="bg2"/>
          </a:solidFill>
          <a:latin typeface="Arial" charset="0"/>
        </a:defRPr>
      </a:lvl6pPr>
      <a:lvl7pPr marL="914400" algn="l" rtl="0" eaLnBrk="1" fontAlgn="base" hangingPunct="1">
        <a:spcBef>
          <a:spcPct val="0"/>
        </a:spcBef>
        <a:spcAft>
          <a:spcPct val="0"/>
        </a:spcAft>
        <a:defRPr sz="1400">
          <a:solidFill>
            <a:schemeClr val="bg2"/>
          </a:solidFill>
          <a:latin typeface="Arial" charset="0"/>
        </a:defRPr>
      </a:lvl7pPr>
      <a:lvl8pPr marL="1371600" algn="l" rtl="0" eaLnBrk="1" fontAlgn="base" hangingPunct="1">
        <a:spcBef>
          <a:spcPct val="0"/>
        </a:spcBef>
        <a:spcAft>
          <a:spcPct val="0"/>
        </a:spcAft>
        <a:defRPr sz="1400">
          <a:solidFill>
            <a:schemeClr val="bg2"/>
          </a:solidFill>
          <a:latin typeface="Arial" charset="0"/>
        </a:defRPr>
      </a:lvl8pPr>
      <a:lvl9pPr marL="1828800" algn="l" rtl="0" eaLnBrk="1" fontAlgn="base" hangingPunct="1">
        <a:spcBef>
          <a:spcPct val="0"/>
        </a:spcBef>
        <a:spcAft>
          <a:spcPct val="0"/>
        </a:spcAft>
        <a:defRPr sz="1400">
          <a:solidFill>
            <a:schemeClr val="bg2"/>
          </a:solidFill>
          <a:latin typeface="Arial" charset="0"/>
        </a:defRPr>
      </a:lvl9pPr>
    </p:titleStyle>
    <p:bodyStyle>
      <a:lvl1pPr marL="342900" indent="-342900" algn="l" rtl="0" eaLnBrk="1" fontAlgn="base" hangingPunct="1">
        <a:spcBef>
          <a:spcPct val="30000"/>
        </a:spcBef>
        <a:spcAft>
          <a:spcPct val="0"/>
        </a:spcAft>
        <a:buClr>
          <a:srgbClr val="00529F"/>
        </a:buClr>
        <a:defRPr b="1">
          <a:solidFill>
            <a:schemeClr val="tx2"/>
          </a:solidFill>
          <a:latin typeface="+mn-lt"/>
          <a:ea typeface="ＭＳ Ｐゴシック" pitchFamily="-108" charset="-128"/>
          <a:cs typeface="ＭＳ Ｐゴシック" pitchFamily="-108" charset="-128"/>
        </a:defRPr>
      </a:lvl1pPr>
      <a:lvl2pPr marL="376238" indent="-185738" algn="l" rtl="0" eaLnBrk="1" fontAlgn="base" hangingPunct="1">
        <a:spcBef>
          <a:spcPct val="30000"/>
        </a:spcBef>
        <a:spcAft>
          <a:spcPct val="0"/>
        </a:spcAft>
        <a:buClr>
          <a:schemeClr val="tx1"/>
        </a:buClr>
        <a:buFont typeface="Times" pitchFamily="-107" charset="0"/>
        <a:buChar char="•"/>
        <a:defRPr>
          <a:solidFill>
            <a:schemeClr val="tx1"/>
          </a:solidFill>
          <a:latin typeface="+mn-lt"/>
          <a:ea typeface="ＭＳ Ｐゴシック" pitchFamily="-108" charset="-128"/>
        </a:defRPr>
      </a:lvl2pPr>
      <a:lvl3pPr marL="760413" indent="-185738" algn="l" rtl="0" eaLnBrk="1" fontAlgn="base" hangingPunct="1">
        <a:spcBef>
          <a:spcPct val="30000"/>
        </a:spcBef>
        <a:spcAft>
          <a:spcPct val="0"/>
        </a:spcAft>
        <a:buClr>
          <a:schemeClr val="tx1"/>
        </a:buClr>
        <a:buChar char="–"/>
        <a:defRPr>
          <a:solidFill>
            <a:schemeClr val="tx1"/>
          </a:solidFill>
          <a:latin typeface="+mn-lt"/>
          <a:ea typeface="ＭＳ Ｐゴシック" pitchFamily="-108" charset="-128"/>
        </a:defRPr>
      </a:lvl3pPr>
      <a:lvl4pPr marL="1143000" indent="-185738" algn="l" rtl="0" eaLnBrk="1" fontAlgn="base" hangingPunct="1">
        <a:spcBef>
          <a:spcPct val="30000"/>
        </a:spcBef>
        <a:spcAft>
          <a:spcPct val="0"/>
        </a:spcAft>
        <a:buClr>
          <a:schemeClr val="tx1"/>
        </a:buClr>
        <a:buFont typeface="Times" pitchFamily="-107" charset="0"/>
        <a:buChar char="•"/>
        <a:defRPr>
          <a:solidFill>
            <a:schemeClr val="tx1"/>
          </a:solidFill>
          <a:latin typeface="+mn-lt"/>
          <a:ea typeface="ＭＳ Ｐゴシック" pitchFamily="-108" charset="-128"/>
        </a:defRPr>
      </a:lvl4pPr>
      <a:lvl5pPr marL="1524000" indent="-185738" algn="l" rtl="0" eaLnBrk="1" fontAlgn="base" hangingPunct="1">
        <a:spcBef>
          <a:spcPct val="30000"/>
        </a:spcBef>
        <a:spcAft>
          <a:spcPct val="0"/>
        </a:spcAft>
        <a:buClr>
          <a:schemeClr val="tx1"/>
        </a:buClr>
        <a:buChar char="–"/>
        <a:defRPr>
          <a:solidFill>
            <a:schemeClr val="tx1"/>
          </a:solidFill>
          <a:latin typeface="+mn-lt"/>
          <a:ea typeface="ＭＳ Ｐゴシック" pitchFamily="-108" charset="-128"/>
        </a:defRPr>
      </a:lvl5pPr>
      <a:lvl6pPr marL="1795463" indent="-9525" algn="l" rtl="0" eaLnBrk="1" fontAlgn="base" hangingPunct="1">
        <a:spcBef>
          <a:spcPct val="30000"/>
        </a:spcBef>
        <a:spcAft>
          <a:spcPct val="0"/>
        </a:spcAft>
        <a:buClr>
          <a:schemeClr val="tx1"/>
        </a:buClr>
        <a:defRPr>
          <a:solidFill>
            <a:schemeClr val="tx1"/>
          </a:solidFill>
          <a:latin typeface="+mn-lt"/>
        </a:defRPr>
      </a:lvl6pPr>
      <a:lvl7pPr marL="2252663" indent="-9525" algn="l" rtl="0" eaLnBrk="1" fontAlgn="base" hangingPunct="1">
        <a:spcBef>
          <a:spcPct val="30000"/>
        </a:spcBef>
        <a:spcAft>
          <a:spcPct val="0"/>
        </a:spcAft>
        <a:buClr>
          <a:schemeClr val="tx1"/>
        </a:buClr>
        <a:defRPr>
          <a:solidFill>
            <a:schemeClr val="tx1"/>
          </a:solidFill>
          <a:latin typeface="+mn-lt"/>
        </a:defRPr>
      </a:lvl7pPr>
      <a:lvl8pPr marL="2709863" indent="-9525" algn="l" rtl="0" eaLnBrk="1" fontAlgn="base" hangingPunct="1">
        <a:spcBef>
          <a:spcPct val="30000"/>
        </a:spcBef>
        <a:spcAft>
          <a:spcPct val="0"/>
        </a:spcAft>
        <a:buClr>
          <a:schemeClr val="tx1"/>
        </a:buClr>
        <a:defRPr>
          <a:solidFill>
            <a:schemeClr val="tx1"/>
          </a:solidFill>
          <a:latin typeface="+mn-lt"/>
        </a:defRPr>
      </a:lvl8pPr>
      <a:lvl9pPr marL="3167063" indent="-9525" algn="l" rtl="0" eaLnBrk="1" fontAlgn="base" hangingPunct="1">
        <a:spcBef>
          <a:spcPct val="30000"/>
        </a:spcBef>
        <a:spcAft>
          <a:spcPct val="0"/>
        </a:spcAft>
        <a:buClr>
          <a:schemeClr val="tx1"/>
        </a:buCl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Bild 1" descr="111004_EU-OSHA_Corporate_PPT_inner slide.png"/>
          <p:cNvPicPr>
            <a:picLocks noChangeAspect="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5123" name="Textplatzhalter 2"/>
          <p:cNvSpPr>
            <a:spLocks noGrp="1"/>
          </p:cNvSpPr>
          <p:nvPr>
            <p:ph type="body" idx="1"/>
          </p:nvPr>
        </p:nvSpPr>
        <p:spPr bwMode="auto">
          <a:xfrm>
            <a:off x="665163" y="1192213"/>
            <a:ext cx="7224712" cy="45037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tangle 21"/>
          <p:cNvSpPr>
            <a:spLocks noChangeArrowheads="1"/>
          </p:cNvSpPr>
          <p:nvPr/>
        </p:nvSpPr>
        <p:spPr bwMode="auto">
          <a:xfrm>
            <a:off x="7889875" y="5518150"/>
            <a:ext cx="677863" cy="217488"/>
          </a:xfrm>
          <a:prstGeom prst="rect">
            <a:avLst/>
          </a:prstGeom>
          <a:noFill/>
          <a:ln w="9525">
            <a:noFill/>
            <a:miter lim="800000"/>
            <a:headEnd/>
            <a:tailEnd/>
          </a:ln>
        </p:spPr>
        <p:txBody>
          <a:bodyPr tIns="0" bIns="0">
            <a:prstTxWarp prst="textNoShape">
              <a:avLst/>
            </a:prstTxWarp>
          </a:bodyPr>
          <a:lstStyle/>
          <a:p>
            <a:pPr algn="r" eaLnBrk="0" hangingPunct="0">
              <a:defRPr/>
            </a:pPr>
            <a:fld id="{675C983F-6DA5-5447-BFFA-9DCE09308D58}" type="slidenum">
              <a:rPr lang="de-DE" sz="1400">
                <a:latin typeface="Arial" pitchFamily="-72" charset="0"/>
                <a:ea typeface="ＭＳ Ｐゴシック" pitchFamily="-72" charset="-128"/>
                <a:cs typeface="ＭＳ Ｐゴシック" pitchFamily="-72" charset="-128"/>
              </a:rPr>
              <a:pPr algn="r" eaLnBrk="0" hangingPunct="0">
                <a:defRPr/>
              </a:pPr>
              <a:t>‹#›</a:t>
            </a:fld>
            <a:endParaRPr lang="de-DE" sz="1400" dirty="0">
              <a:latin typeface="Arial" pitchFamily="-72" charset="0"/>
              <a:ea typeface="ＭＳ Ｐゴシック" pitchFamily="-72" charset="-128"/>
              <a:cs typeface="ＭＳ Ｐゴシック" pitchFamily="-72" charset="-128"/>
            </a:endParaRPr>
          </a:p>
        </p:txBody>
      </p:sp>
      <p:pic>
        <p:nvPicPr>
          <p:cNvPr id="5128" name="Bild 3" descr="111004_EU-OSHA_PPT_Corporate logo_inner slide.png"/>
          <p:cNvPicPr>
            <a:picLocks noChangeAspect="1"/>
          </p:cNvPicPr>
          <p:nvPr/>
        </p:nvPicPr>
        <p:blipFill>
          <a:blip r:embed="rId6" cstate="print"/>
          <a:srcRect/>
          <a:stretch>
            <a:fillRect/>
          </a:stretch>
        </p:blipFill>
        <p:spPr bwMode="auto">
          <a:xfrm>
            <a:off x="442913" y="6273800"/>
            <a:ext cx="946150" cy="311150"/>
          </a:xfrm>
          <a:prstGeom prst="rect">
            <a:avLst/>
          </a:prstGeom>
          <a:noFill/>
          <a:ln w="9525">
            <a:noFill/>
            <a:miter lim="800000"/>
            <a:headEnd/>
            <a:tailEnd/>
          </a:ln>
        </p:spPr>
      </p:pic>
      <p:sp>
        <p:nvSpPr>
          <p:cNvPr id="11" name="Rectangle 11"/>
          <p:cNvSpPr>
            <a:spLocks noChangeArrowheads="1"/>
          </p:cNvSpPr>
          <p:nvPr/>
        </p:nvSpPr>
        <p:spPr bwMode="auto">
          <a:xfrm>
            <a:off x="1392238" y="6477000"/>
            <a:ext cx="6075362"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de-DE" sz="900" b="1" dirty="0" err="1">
                <a:solidFill>
                  <a:schemeClr val="tx2"/>
                </a:solidFill>
                <a:latin typeface="Arial" charset="0"/>
                <a:ea typeface="ＭＳ Ｐゴシック" charset="-128"/>
                <a:cs typeface="ＭＳ Ｐゴシック" charset="-128"/>
              </a:rPr>
              <a:t>http://osha.europa.eu</a:t>
            </a:r>
            <a:endParaRPr lang="de-DE" sz="900" b="1" dirty="0">
              <a:solidFill>
                <a:schemeClr val="tx2"/>
              </a:solidFill>
              <a:latin typeface="Arial" charset="0"/>
              <a:ea typeface="ＭＳ Ｐゴシック" charset="-128"/>
              <a:cs typeface="ＭＳ Ｐゴシック" charset="-128"/>
            </a:endParaRPr>
          </a:p>
        </p:txBody>
      </p:sp>
      <p:pic>
        <p:nvPicPr>
          <p:cNvPr id="5130" name="Bild 5" descr="111004_EU-OSHA_Corporate_PPT_Co-logo_inner slide.png"/>
          <p:cNvPicPr>
            <a:picLocks noChangeAspect="1"/>
          </p:cNvPicPr>
          <p:nvPr/>
        </p:nvPicPr>
        <p:blipFill>
          <a:blip r:embed="rId7" cstate="print"/>
          <a:srcRect/>
          <a:stretch>
            <a:fillRect/>
          </a:stretch>
        </p:blipFill>
        <p:spPr bwMode="auto">
          <a:xfrm>
            <a:off x="7469188" y="6273800"/>
            <a:ext cx="420687" cy="317500"/>
          </a:xfrm>
          <a:prstGeom prst="rect">
            <a:avLst/>
          </a:prstGeom>
          <a:noFill/>
          <a:ln w="9525">
            <a:noFill/>
            <a:miter lim="800000"/>
            <a:headEnd/>
            <a:tailEnd/>
          </a:ln>
        </p:spPr>
      </p:pic>
      <p:sp>
        <p:nvSpPr>
          <p:cNvPr id="5131" name="Titelplatzhalter 1"/>
          <p:cNvSpPr>
            <a:spLocks noGrp="1"/>
          </p:cNvSpPr>
          <p:nvPr>
            <p:ph type="title"/>
          </p:nvPr>
        </p:nvSpPr>
        <p:spPr bwMode="auto">
          <a:xfrm>
            <a:off x="452438" y="200025"/>
            <a:ext cx="7437437" cy="4889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t>Mastertitelformat bearbeiten</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712" r:id="rId3"/>
  </p:sldLayoutIdLst>
  <p:hf hdr="0" ftr="0" dt="0"/>
  <p:txStyles>
    <p:titleStyle>
      <a:lvl1pPr algn="l" defTabSz="457200" rtl="0" eaLnBrk="0" fontAlgn="base" hangingPunct="0">
        <a:spcBef>
          <a:spcPct val="0"/>
        </a:spcBef>
        <a:spcAft>
          <a:spcPct val="0"/>
        </a:spcAft>
        <a:defRPr sz="2400" b="1" kern="1200">
          <a:solidFill>
            <a:srgbClr val="003399"/>
          </a:solidFill>
          <a:latin typeface="Arial"/>
          <a:ea typeface="ＭＳ Ｐゴシック" charset="-128"/>
          <a:cs typeface="Arial"/>
        </a:defRPr>
      </a:lvl1pPr>
      <a:lvl2pPr algn="l" defTabSz="457200" rtl="0" eaLnBrk="0" fontAlgn="base" hangingPunct="0">
        <a:spcBef>
          <a:spcPct val="0"/>
        </a:spcBef>
        <a:spcAft>
          <a:spcPct val="0"/>
        </a:spcAft>
        <a:defRPr sz="2400" b="1">
          <a:solidFill>
            <a:srgbClr val="003399"/>
          </a:solidFill>
          <a:latin typeface="Arial" charset="0"/>
          <a:ea typeface="ＭＳ Ｐゴシック" charset="-128"/>
        </a:defRPr>
      </a:lvl2pPr>
      <a:lvl3pPr algn="l" defTabSz="457200" rtl="0" eaLnBrk="0" fontAlgn="base" hangingPunct="0">
        <a:spcBef>
          <a:spcPct val="0"/>
        </a:spcBef>
        <a:spcAft>
          <a:spcPct val="0"/>
        </a:spcAft>
        <a:defRPr sz="2400" b="1">
          <a:solidFill>
            <a:srgbClr val="003399"/>
          </a:solidFill>
          <a:latin typeface="Arial" charset="0"/>
          <a:ea typeface="ＭＳ Ｐゴシック" charset="-128"/>
        </a:defRPr>
      </a:lvl3pPr>
      <a:lvl4pPr algn="l" defTabSz="457200" rtl="0" eaLnBrk="0" fontAlgn="base" hangingPunct="0">
        <a:spcBef>
          <a:spcPct val="0"/>
        </a:spcBef>
        <a:spcAft>
          <a:spcPct val="0"/>
        </a:spcAft>
        <a:defRPr sz="2400" b="1">
          <a:solidFill>
            <a:srgbClr val="003399"/>
          </a:solidFill>
          <a:latin typeface="Arial" charset="0"/>
          <a:ea typeface="ＭＳ Ｐゴシック" charset="-128"/>
        </a:defRPr>
      </a:lvl4pPr>
      <a:lvl5pPr algn="l" defTabSz="457200" rtl="0" eaLnBrk="0" fontAlgn="base" hangingPunct="0">
        <a:spcBef>
          <a:spcPct val="0"/>
        </a:spcBef>
        <a:spcAft>
          <a:spcPct val="0"/>
        </a:spcAft>
        <a:defRPr sz="2400" b="1">
          <a:solidFill>
            <a:srgbClr val="003399"/>
          </a:solidFill>
          <a:latin typeface="Arial" charset="0"/>
          <a:ea typeface="ＭＳ Ｐゴシック" charset="-128"/>
        </a:defRPr>
      </a:lvl5pPr>
      <a:lvl6pPr marL="457200" algn="l" defTabSz="457200" rtl="0" fontAlgn="base">
        <a:spcBef>
          <a:spcPct val="0"/>
        </a:spcBef>
        <a:spcAft>
          <a:spcPct val="0"/>
        </a:spcAft>
        <a:defRPr sz="2400" b="1">
          <a:solidFill>
            <a:srgbClr val="003399"/>
          </a:solidFill>
          <a:latin typeface="Arial" charset="0"/>
          <a:ea typeface="ＭＳ Ｐゴシック" charset="-128"/>
        </a:defRPr>
      </a:lvl6pPr>
      <a:lvl7pPr marL="914400" algn="l" defTabSz="457200" rtl="0" fontAlgn="base">
        <a:spcBef>
          <a:spcPct val="0"/>
        </a:spcBef>
        <a:spcAft>
          <a:spcPct val="0"/>
        </a:spcAft>
        <a:defRPr sz="2400" b="1">
          <a:solidFill>
            <a:srgbClr val="003399"/>
          </a:solidFill>
          <a:latin typeface="Arial" charset="0"/>
          <a:ea typeface="ＭＳ Ｐゴシック" charset="-128"/>
        </a:defRPr>
      </a:lvl7pPr>
      <a:lvl8pPr marL="1371600" algn="l" defTabSz="457200" rtl="0" fontAlgn="base">
        <a:spcBef>
          <a:spcPct val="0"/>
        </a:spcBef>
        <a:spcAft>
          <a:spcPct val="0"/>
        </a:spcAft>
        <a:defRPr sz="2400" b="1">
          <a:solidFill>
            <a:srgbClr val="003399"/>
          </a:solidFill>
          <a:latin typeface="Arial" charset="0"/>
          <a:ea typeface="ＭＳ Ｐゴシック" charset="-128"/>
        </a:defRPr>
      </a:lvl8pPr>
      <a:lvl9pPr marL="1828800" algn="l" defTabSz="457200" rtl="0" fontAlgn="base">
        <a:spcBef>
          <a:spcPct val="0"/>
        </a:spcBef>
        <a:spcAft>
          <a:spcPct val="0"/>
        </a:spcAft>
        <a:defRPr sz="2400" b="1">
          <a:solidFill>
            <a:srgbClr val="003399"/>
          </a:solidFill>
          <a:latin typeface="Arial" charset="0"/>
          <a:ea typeface="ＭＳ Ｐゴシック" charset="-128"/>
        </a:defRPr>
      </a:lvl9pPr>
    </p:titleStyle>
    <p:bodyStyle>
      <a:lvl1pPr algn="l" defTabSz="457200" rtl="0" eaLnBrk="0" fontAlgn="base" hangingPunct="0">
        <a:spcBef>
          <a:spcPts val="650"/>
        </a:spcBef>
        <a:spcAft>
          <a:spcPct val="0"/>
        </a:spcAft>
        <a:defRPr b="1" kern="1200">
          <a:solidFill>
            <a:srgbClr val="003399"/>
          </a:solidFill>
          <a:latin typeface="Arial"/>
          <a:ea typeface="ＭＳ Ｐゴシック" charset="-128"/>
          <a:cs typeface="Arial"/>
        </a:defRPr>
      </a:lvl1pPr>
      <a:lvl2pPr marL="177800" indent="-177800" algn="l" defTabSz="457200" rtl="0" eaLnBrk="0" fontAlgn="base" hangingPunct="0">
        <a:spcBef>
          <a:spcPts val="650"/>
        </a:spcBef>
        <a:spcAft>
          <a:spcPct val="0"/>
        </a:spcAft>
        <a:buFont typeface="Arial" pitchFamily="-107" charset="0"/>
        <a:buChar char="•"/>
        <a:defRPr kern="1200">
          <a:solidFill>
            <a:schemeClr val="tx1"/>
          </a:solidFill>
          <a:latin typeface="Arial"/>
          <a:ea typeface="ＭＳ Ｐゴシック" charset="-128"/>
          <a:cs typeface="Arial"/>
        </a:defRPr>
      </a:lvl2pPr>
      <a:lvl3pPr marL="355600" indent="-177800" algn="l" defTabSz="457200" rtl="0" eaLnBrk="0" fontAlgn="base" hangingPunct="0">
        <a:spcBef>
          <a:spcPts val="650"/>
        </a:spcBef>
        <a:spcAft>
          <a:spcPct val="0"/>
        </a:spcAft>
        <a:buFont typeface="Symbol" pitchFamily="-107" charset="2"/>
        <a:buChar char="-"/>
        <a:defRPr kern="1200">
          <a:solidFill>
            <a:schemeClr val="tx1"/>
          </a:solidFill>
          <a:latin typeface="Arial"/>
          <a:ea typeface="ＭＳ Ｐゴシック" charset="-128"/>
          <a:cs typeface="Arial"/>
        </a:defRPr>
      </a:lvl3pPr>
      <a:lvl4pPr marL="533400" indent="-177800" algn="l" defTabSz="457200" rtl="0" eaLnBrk="0" fontAlgn="base" hangingPunct="0">
        <a:spcBef>
          <a:spcPts val="650"/>
        </a:spcBef>
        <a:spcAft>
          <a:spcPct val="0"/>
        </a:spcAft>
        <a:buFont typeface="Arial" pitchFamily="-107" charset="0"/>
        <a:buChar char="•"/>
        <a:defRPr kern="1200">
          <a:solidFill>
            <a:schemeClr val="tx1"/>
          </a:solidFill>
          <a:latin typeface="Arial"/>
          <a:ea typeface="ＭＳ Ｐゴシック" charset="-128"/>
          <a:cs typeface="Arial"/>
        </a:defRPr>
      </a:lvl4pPr>
      <a:lvl5pPr marL="723900" indent="-190500" algn="l" defTabSz="457200" rtl="0" eaLnBrk="0" fontAlgn="base" hangingPunct="0">
        <a:spcBef>
          <a:spcPts val="650"/>
        </a:spcBef>
        <a:spcAft>
          <a:spcPct val="0"/>
        </a:spcAft>
        <a:buFont typeface="Symbol" pitchFamily="-107" charset="2"/>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Bild 1" descr="111004_EU-OSHA_Corporate_PPT_cover.png"/>
          <p:cNvPicPr>
            <a:picLocks noChangeAspect="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1027" name="Bild 2" descr="111004_EU-OSHA_PPT_Corporate logo.png"/>
          <p:cNvPicPr>
            <a:picLocks noChangeAspect="1"/>
          </p:cNvPicPr>
          <p:nvPr/>
        </p:nvPicPr>
        <p:blipFill>
          <a:blip r:embed="rId7" cstate="print"/>
          <a:srcRect/>
          <a:stretch>
            <a:fillRect/>
          </a:stretch>
        </p:blipFill>
        <p:spPr bwMode="auto">
          <a:xfrm>
            <a:off x="444500" y="5508625"/>
            <a:ext cx="1146175" cy="723900"/>
          </a:xfrm>
          <a:prstGeom prst="rect">
            <a:avLst/>
          </a:prstGeom>
          <a:noFill/>
          <a:ln w="9525">
            <a:noFill/>
            <a:miter lim="800000"/>
            <a:headEnd/>
            <a:tailEnd/>
          </a:ln>
        </p:spPr>
      </p:pic>
      <p:pic>
        <p:nvPicPr>
          <p:cNvPr id="1028" name="Bild 4" descr="111004_EU-OSHA_PPT_EU logo.png"/>
          <p:cNvPicPr>
            <a:picLocks noChangeAspect="1"/>
          </p:cNvPicPr>
          <p:nvPr/>
        </p:nvPicPr>
        <p:blipFill>
          <a:blip r:embed="rId8" cstate="print"/>
          <a:srcRect/>
          <a:stretch>
            <a:fillRect/>
          </a:stretch>
        </p:blipFill>
        <p:spPr bwMode="auto">
          <a:xfrm>
            <a:off x="4178300" y="5908675"/>
            <a:ext cx="474663" cy="323850"/>
          </a:xfrm>
          <a:prstGeom prst="rect">
            <a:avLst/>
          </a:prstGeom>
          <a:noFill/>
          <a:ln w="9525">
            <a:noFill/>
            <a:miter lim="800000"/>
            <a:headEnd/>
            <a:tailEnd/>
          </a:ln>
        </p:spPr>
      </p:pic>
      <p:grpSp>
        <p:nvGrpSpPr>
          <p:cNvPr id="2" name="Group 60"/>
          <p:cNvGrpSpPr>
            <a:grpSpLocks/>
          </p:cNvGrpSpPr>
          <p:nvPr/>
        </p:nvGrpSpPr>
        <p:grpSpPr bwMode="auto">
          <a:xfrm>
            <a:off x="7073900" y="5564188"/>
            <a:ext cx="685800" cy="633412"/>
            <a:chOff x="1020" y="346"/>
            <a:chExt cx="4114" cy="3756"/>
          </a:xfrm>
        </p:grpSpPr>
        <p:sp>
          <p:nvSpPr>
            <p:cNvPr id="7"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l" eaLnBrk="1" hangingPunct="1">
                <a:defRPr/>
              </a:pPr>
              <a:endParaRPr lang="en-US" sz="1800" dirty="0">
                <a:solidFill>
                  <a:srgbClr val="000000"/>
                </a:solidFill>
              </a:endParaRPr>
            </a:p>
          </p:txBody>
        </p:sp>
        <p:sp>
          <p:nvSpPr>
            <p:cNvPr id="8" name="Freeform 62"/>
            <p:cNvSpPr>
              <a:spLocks/>
            </p:cNvSpPr>
            <p:nvPr userDrawn="1"/>
          </p:nvSpPr>
          <p:spPr bwMode="gray">
            <a:xfrm>
              <a:off x="2629" y="1720"/>
              <a:ext cx="95"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9" name="Freeform 63"/>
            <p:cNvSpPr>
              <a:spLocks/>
            </p:cNvSpPr>
            <p:nvPr userDrawn="1"/>
          </p:nvSpPr>
          <p:spPr bwMode="gray">
            <a:xfrm>
              <a:off x="2829" y="1880"/>
              <a:ext cx="67"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0" name="Freeform 64"/>
            <p:cNvSpPr>
              <a:spLocks/>
            </p:cNvSpPr>
            <p:nvPr userDrawn="1"/>
          </p:nvSpPr>
          <p:spPr bwMode="gray">
            <a:xfrm>
              <a:off x="2534"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1" name="Freeform 65"/>
            <p:cNvSpPr>
              <a:spLocks/>
            </p:cNvSpPr>
            <p:nvPr userDrawn="1"/>
          </p:nvSpPr>
          <p:spPr bwMode="gray">
            <a:xfrm>
              <a:off x="2477" y="1391"/>
              <a:ext cx="86"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2" name="Freeform 66"/>
            <p:cNvSpPr>
              <a:spLocks/>
            </p:cNvSpPr>
            <p:nvPr userDrawn="1"/>
          </p:nvSpPr>
          <p:spPr bwMode="gray">
            <a:xfrm>
              <a:off x="2448"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3" name="Freeform 67"/>
            <p:cNvSpPr>
              <a:spLocks/>
            </p:cNvSpPr>
            <p:nvPr userDrawn="1"/>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4" name="Freeform 68"/>
            <p:cNvSpPr>
              <a:spLocks/>
            </p:cNvSpPr>
            <p:nvPr userDrawn="1"/>
          </p:nvSpPr>
          <p:spPr bwMode="gray">
            <a:xfrm>
              <a:off x="2944" y="854"/>
              <a:ext cx="67"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rgbClr val="000000"/>
                </a:solidFill>
              </a:endParaRPr>
            </a:p>
          </p:txBody>
        </p:sp>
        <p:sp>
          <p:nvSpPr>
            <p:cNvPr id="15" name="Freeform 69"/>
            <p:cNvSpPr>
              <a:spLocks noEditPoints="1"/>
            </p:cNvSpPr>
            <p:nvPr userDrawn="1"/>
          </p:nvSpPr>
          <p:spPr bwMode="gray">
            <a:xfrm>
              <a:off x="3171" y="665"/>
              <a:ext cx="767"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16" name="Freeform 70"/>
            <p:cNvSpPr>
              <a:spLocks/>
            </p:cNvSpPr>
            <p:nvPr userDrawn="1"/>
          </p:nvSpPr>
          <p:spPr bwMode="gray">
            <a:xfrm>
              <a:off x="1020" y="346"/>
              <a:ext cx="2187"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l" eaLnBrk="1" hangingPunct="1">
                <a:defRPr/>
              </a:pPr>
              <a:endParaRPr lang="en-US" sz="1800" dirty="0">
                <a:solidFill>
                  <a:srgbClr val="000000"/>
                </a:solidFill>
              </a:endParaRPr>
            </a:p>
          </p:txBody>
        </p:sp>
        <p:sp>
          <p:nvSpPr>
            <p:cNvPr id="17" name="Freeform 71"/>
            <p:cNvSpPr>
              <a:spLocks noEditPoints="1"/>
            </p:cNvSpPr>
            <p:nvPr userDrawn="1"/>
          </p:nvSpPr>
          <p:spPr bwMode="gray">
            <a:xfrm>
              <a:off x="3267" y="2812"/>
              <a:ext cx="695"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18" name="Freeform 72"/>
            <p:cNvSpPr>
              <a:spLocks/>
            </p:cNvSpPr>
            <p:nvPr userDrawn="1"/>
          </p:nvSpPr>
          <p:spPr bwMode="gray">
            <a:xfrm>
              <a:off x="4048" y="2812"/>
              <a:ext cx="486"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19" name="Freeform 73"/>
            <p:cNvSpPr>
              <a:spLocks/>
            </p:cNvSpPr>
            <p:nvPr userDrawn="1"/>
          </p:nvSpPr>
          <p:spPr bwMode="gray">
            <a:xfrm>
              <a:off x="1525" y="2586"/>
              <a:ext cx="248"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0" name="Freeform 74"/>
            <p:cNvSpPr>
              <a:spLocks noEditPoints="1"/>
            </p:cNvSpPr>
            <p:nvPr userDrawn="1"/>
          </p:nvSpPr>
          <p:spPr bwMode="gray">
            <a:xfrm>
              <a:off x="1906" y="2812"/>
              <a:ext cx="724"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sp>
          <p:nvSpPr>
            <p:cNvPr id="21" name="Freeform 75"/>
            <p:cNvSpPr>
              <a:spLocks/>
            </p:cNvSpPr>
            <p:nvPr userDrawn="1"/>
          </p:nvSpPr>
          <p:spPr bwMode="gray">
            <a:xfrm>
              <a:off x="2715" y="2812"/>
              <a:ext cx="476"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l" rtl="0" eaLnBrk="1" fontAlgn="base" hangingPunct="1">
        <a:spcBef>
          <a:spcPct val="0"/>
        </a:spcBef>
        <a:spcAft>
          <a:spcPct val="0"/>
        </a:spcAft>
        <a:defRPr sz="2400" b="1">
          <a:solidFill>
            <a:schemeClr val="tx2"/>
          </a:solidFill>
          <a:latin typeface="+mj-lt"/>
          <a:ea typeface="ＭＳ Ｐゴシック" pitchFamily="-108" charset="-128"/>
          <a:cs typeface="ＭＳ Ｐゴシック" pitchFamily="-108" charset="-128"/>
        </a:defRPr>
      </a:lvl1pPr>
      <a:lvl2pPr algn="l" rtl="0" eaLnBrk="1" fontAlgn="base" hangingPunct="1">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2pPr>
      <a:lvl3pPr algn="l" rtl="0" eaLnBrk="1" fontAlgn="base" hangingPunct="1">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3pPr>
      <a:lvl4pPr algn="l" rtl="0" eaLnBrk="1" fontAlgn="base" hangingPunct="1">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4pPr>
      <a:lvl5pPr algn="l" rtl="0" eaLnBrk="1" fontAlgn="base" hangingPunct="1">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5pPr>
      <a:lvl6pPr marL="457200" algn="l" rtl="0" eaLnBrk="1" fontAlgn="base" hangingPunct="1">
        <a:spcBef>
          <a:spcPct val="0"/>
        </a:spcBef>
        <a:spcAft>
          <a:spcPct val="0"/>
        </a:spcAft>
        <a:defRPr sz="1400">
          <a:solidFill>
            <a:schemeClr val="bg2"/>
          </a:solidFill>
          <a:latin typeface="Arial" charset="0"/>
        </a:defRPr>
      </a:lvl6pPr>
      <a:lvl7pPr marL="914400" algn="l" rtl="0" eaLnBrk="1" fontAlgn="base" hangingPunct="1">
        <a:spcBef>
          <a:spcPct val="0"/>
        </a:spcBef>
        <a:spcAft>
          <a:spcPct val="0"/>
        </a:spcAft>
        <a:defRPr sz="1400">
          <a:solidFill>
            <a:schemeClr val="bg2"/>
          </a:solidFill>
          <a:latin typeface="Arial" charset="0"/>
        </a:defRPr>
      </a:lvl7pPr>
      <a:lvl8pPr marL="1371600" algn="l" rtl="0" eaLnBrk="1" fontAlgn="base" hangingPunct="1">
        <a:spcBef>
          <a:spcPct val="0"/>
        </a:spcBef>
        <a:spcAft>
          <a:spcPct val="0"/>
        </a:spcAft>
        <a:defRPr sz="1400">
          <a:solidFill>
            <a:schemeClr val="bg2"/>
          </a:solidFill>
          <a:latin typeface="Arial" charset="0"/>
        </a:defRPr>
      </a:lvl8pPr>
      <a:lvl9pPr marL="1828800" algn="l" rtl="0" eaLnBrk="1" fontAlgn="base" hangingPunct="1">
        <a:spcBef>
          <a:spcPct val="0"/>
        </a:spcBef>
        <a:spcAft>
          <a:spcPct val="0"/>
        </a:spcAft>
        <a:defRPr sz="1400">
          <a:solidFill>
            <a:schemeClr val="bg2"/>
          </a:solidFill>
          <a:latin typeface="Arial" charset="0"/>
        </a:defRPr>
      </a:lvl9pPr>
    </p:titleStyle>
    <p:bodyStyle>
      <a:lvl1pPr marL="342900" indent="-342900" algn="l" rtl="0" eaLnBrk="1" fontAlgn="base" hangingPunct="1">
        <a:spcBef>
          <a:spcPct val="30000"/>
        </a:spcBef>
        <a:spcAft>
          <a:spcPct val="0"/>
        </a:spcAft>
        <a:buClr>
          <a:srgbClr val="00529F"/>
        </a:buClr>
        <a:defRPr b="1">
          <a:solidFill>
            <a:schemeClr val="tx2"/>
          </a:solidFill>
          <a:latin typeface="+mn-lt"/>
          <a:ea typeface="ＭＳ Ｐゴシック" pitchFamily="-108" charset="-128"/>
          <a:cs typeface="ＭＳ Ｐゴシック" pitchFamily="-108" charset="-128"/>
        </a:defRPr>
      </a:lvl1pPr>
      <a:lvl2pPr marL="376238" indent="-185738" algn="l" rtl="0" eaLnBrk="1" fontAlgn="base" hangingPunct="1">
        <a:spcBef>
          <a:spcPct val="30000"/>
        </a:spcBef>
        <a:spcAft>
          <a:spcPct val="0"/>
        </a:spcAft>
        <a:buClr>
          <a:schemeClr val="tx1"/>
        </a:buClr>
        <a:buFont typeface="Times" pitchFamily="-107" charset="0"/>
        <a:buChar char="•"/>
        <a:defRPr>
          <a:solidFill>
            <a:schemeClr val="tx1"/>
          </a:solidFill>
          <a:latin typeface="+mn-lt"/>
          <a:ea typeface="ＭＳ Ｐゴシック" pitchFamily="-108" charset="-128"/>
        </a:defRPr>
      </a:lvl2pPr>
      <a:lvl3pPr marL="760413" indent="-185738" algn="l" rtl="0" eaLnBrk="1" fontAlgn="base" hangingPunct="1">
        <a:spcBef>
          <a:spcPct val="30000"/>
        </a:spcBef>
        <a:spcAft>
          <a:spcPct val="0"/>
        </a:spcAft>
        <a:buClr>
          <a:schemeClr val="tx1"/>
        </a:buClr>
        <a:buChar char="–"/>
        <a:defRPr>
          <a:solidFill>
            <a:schemeClr val="tx1"/>
          </a:solidFill>
          <a:latin typeface="+mn-lt"/>
          <a:ea typeface="ＭＳ Ｐゴシック" pitchFamily="-108" charset="-128"/>
        </a:defRPr>
      </a:lvl3pPr>
      <a:lvl4pPr marL="1143000" indent="-185738" algn="l" rtl="0" eaLnBrk="1" fontAlgn="base" hangingPunct="1">
        <a:spcBef>
          <a:spcPct val="30000"/>
        </a:spcBef>
        <a:spcAft>
          <a:spcPct val="0"/>
        </a:spcAft>
        <a:buClr>
          <a:schemeClr val="tx1"/>
        </a:buClr>
        <a:buFont typeface="Times" pitchFamily="-107" charset="0"/>
        <a:buChar char="•"/>
        <a:defRPr>
          <a:solidFill>
            <a:schemeClr val="tx1"/>
          </a:solidFill>
          <a:latin typeface="+mn-lt"/>
          <a:ea typeface="ＭＳ Ｐゴシック" pitchFamily="-108" charset="-128"/>
        </a:defRPr>
      </a:lvl4pPr>
      <a:lvl5pPr marL="1524000" indent="-185738" algn="l" rtl="0" eaLnBrk="1" fontAlgn="base" hangingPunct="1">
        <a:spcBef>
          <a:spcPct val="30000"/>
        </a:spcBef>
        <a:spcAft>
          <a:spcPct val="0"/>
        </a:spcAft>
        <a:buClr>
          <a:schemeClr val="tx1"/>
        </a:buClr>
        <a:buChar char="–"/>
        <a:defRPr>
          <a:solidFill>
            <a:schemeClr val="tx1"/>
          </a:solidFill>
          <a:latin typeface="+mn-lt"/>
          <a:ea typeface="ＭＳ Ｐゴシック" pitchFamily="-108" charset="-128"/>
        </a:defRPr>
      </a:lvl5pPr>
      <a:lvl6pPr marL="1795463" indent="-9525" algn="l" rtl="0" eaLnBrk="1" fontAlgn="base" hangingPunct="1">
        <a:spcBef>
          <a:spcPct val="30000"/>
        </a:spcBef>
        <a:spcAft>
          <a:spcPct val="0"/>
        </a:spcAft>
        <a:buClr>
          <a:schemeClr val="tx1"/>
        </a:buClr>
        <a:defRPr>
          <a:solidFill>
            <a:schemeClr val="tx1"/>
          </a:solidFill>
          <a:latin typeface="+mn-lt"/>
        </a:defRPr>
      </a:lvl6pPr>
      <a:lvl7pPr marL="2252663" indent="-9525" algn="l" rtl="0" eaLnBrk="1" fontAlgn="base" hangingPunct="1">
        <a:spcBef>
          <a:spcPct val="30000"/>
        </a:spcBef>
        <a:spcAft>
          <a:spcPct val="0"/>
        </a:spcAft>
        <a:buClr>
          <a:schemeClr val="tx1"/>
        </a:buClr>
        <a:defRPr>
          <a:solidFill>
            <a:schemeClr val="tx1"/>
          </a:solidFill>
          <a:latin typeface="+mn-lt"/>
        </a:defRPr>
      </a:lvl7pPr>
      <a:lvl8pPr marL="2709863" indent="-9525" algn="l" rtl="0" eaLnBrk="1" fontAlgn="base" hangingPunct="1">
        <a:spcBef>
          <a:spcPct val="30000"/>
        </a:spcBef>
        <a:spcAft>
          <a:spcPct val="0"/>
        </a:spcAft>
        <a:buClr>
          <a:schemeClr val="tx1"/>
        </a:buClr>
        <a:defRPr>
          <a:solidFill>
            <a:schemeClr val="tx1"/>
          </a:solidFill>
          <a:latin typeface="+mn-lt"/>
        </a:defRPr>
      </a:lvl8pPr>
      <a:lvl9pPr marL="3167063" indent="-9525" algn="l" rtl="0" eaLnBrk="1" fontAlgn="base" hangingPunct="1">
        <a:spcBef>
          <a:spcPct val="30000"/>
        </a:spcBef>
        <a:spcAft>
          <a:spcPct val="0"/>
        </a:spcAft>
        <a:buClr>
          <a:schemeClr val="tx1"/>
        </a:buCl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Bild 1" descr="111004_EU-OSHA_Corporate_PPT_inner slide.pn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123" name="Textplatzhalter 2"/>
          <p:cNvSpPr>
            <a:spLocks noGrp="1"/>
          </p:cNvSpPr>
          <p:nvPr>
            <p:ph type="body" idx="1"/>
          </p:nvPr>
        </p:nvSpPr>
        <p:spPr bwMode="auto">
          <a:xfrm>
            <a:off x="665163" y="1192213"/>
            <a:ext cx="7224712" cy="45037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tangle 21"/>
          <p:cNvSpPr>
            <a:spLocks noChangeArrowheads="1"/>
          </p:cNvSpPr>
          <p:nvPr/>
        </p:nvSpPr>
        <p:spPr bwMode="auto">
          <a:xfrm>
            <a:off x="7889875" y="5518150"/>
            <a:ext cx="677863" cy="217488"/>
          </a:xfrm>
          <a:prstGeom prst="rect">
            <a:avLst/>
          </a:prstGeom>
          <a:noFill/>
          <a:ln w="9525">
            <a:noFill/>
            <a:miter lim="800000"/>
            <a:headEnd/>
            <a:tailEnd/>
          </a:ln>
        </p:spPr>
        <p:txBody>
          <a:bodyPr tIns="0" bIns="0">
            <a:prstTxWarp prst="textNoShape">
              <a:avLst/>
            </a:prstTxWarp>
          </a:bodyPr>
          <a:lstStyle/>
          <a:p>
            <a:pPr algn="r">
              <a:defRPr/>
            </a:pPr>
            <a:fld id="{675C983F-6DA5-5447-BFFA-9DCE09308D58}" type="slidenum">
              <a:rPr lang="de-DE" sz="1400">
                <a:solidFill>
                  <a:srgbClr val="FFFFFF"/>
                </a:solidFill>
                <a:latin typeface="Arial" pitchFamily="-72" charset="0"/>
                <a:ea typeface="ＭＳ Ｐゴシック" pitchFamily="-72" charset="-128"/>
                <a:cs typeface="ＭＳ Ｐゴシック" pitchFamily="-72" charset="-128"/>
              </a:rPr>
              <a:pPr algn="r">
                <a:defRPr/>
              </a:pPr>
              <a:t>‹#›</a:t>
            </a:fld>
            <a:endParaRPr lang="de-DE" sz="1400" dirty="0">
              <a:solidFill>
                <a:srgbClr val="FFFFFF"/>
              </a:solidFill>
              <a:latin typeface="Arial" pitchFamily="-72" charset="0"/>
              <a:ea typeface="ＭＳ Ｐゴシック" pitchFamily="-72" charset="-128"/>
              <a:cs typeface="ＭＳ Ｐゴシック" pitchFamily="-72" charset="-128"/>
            </a:endParaRPr>
          </a:p>
        </p:txBody>
      </p:sp>
      <p:pic>
        <p:nvPicPr>
          <p:cNvPr id="5128" name="Bild 3" descr="111004_EU-OSHA_PPT_Corporate logo_inner slide.png"/>
          <p:cNvPicPr>
            <a:picLocks noChangeAspect="1"/>
          </p:cNvPicPr>
          <p:nvPr/>
        </p:nvPicPr>
        <p:blipFill>
          <a:blip r:embed="rId5" cstate="print"/>
          <a:srcRect/>
          <a:stretch>
            <a:fillRect/>
          </a:stretch>
        </p:blipFill>
        <p:spPr bwMode="auto">
          <a:xfrm>
            <a:off x="442913" y="6273800"/>
            <a:ext cx="946150" cy="311150"/>
          </a:xfrm>
          <a:prstGeom prst="rect">
            <a:avLst/>
          </a:prstGeom>
          <a:noFill/>
          <a:ln w="9525">
            <a:noFill/>
            <a:miter lim="800000"/>
            <a:headEnd/>
            <a:tailEnd/>
          </a:ln>
        </p:spPr>
      </p:pic>
      <p:sp>
        <p:nvSpPr>
          <p:cNvPr id="11" name="Rectangle 11"/>
          <p:cNvSpPr>
            <a:spLocks noChangeArrowheads="1"/>
          </p:cNvSpPr>
          <p:nvPr/>
        </p:nvSpPr>
        <p:spPr bwMode="auto">
          <a:xfrm>
            <a:off x="1392238" y="6477000"/>
            <a:ext cx="6075362" cy="104775"/>
          </a:xfrm>
          <a:prstGeom prst="rect">
            <a:avLst/>
          </a:prstGeom>
          <a:noFill/>
          <a:ln w="9525">
            <a:noFill/>
            <a:miter lim="800000"/>
            <a:headEnd/>
            <a:tailEnd/>
          </a:ln>
        </p:spPr>
        <p:txBody>
          <a:bodyPr lIns="0" tIns="0" rIns="0" bIns="0">
            <a:prstTxWarp prst="textNoShape">
              <a:avLst/>
            </a:prstTxWarp>
          </a:bodyPr>
          <a:lstStyle/>
          <a:p>
            <a:pPr>
              <a:lnSpc>
                <a:spcPct val="90000"/>
              </a:lnSpc>
              <a:spcBef>
                <a:spcPct val="30000"/>
              </a:spcBef>
              <a:buClr>
                <a:srgbClr val="00529F"/>
              </a:buClr>
              <a:defRPr/>
            </a:pPr>
            <a:r>
              <a:rPr lang="de-DE" sz="900" b="1" dirty="0" err="1">
                <a:solidFill>
                  <a:srgbClr val="003399"/>
                </a:solidFill>
                <a:ea typeface="ＭＳ Ｐゴシック" charset="-128"/>
                <a:cs typeface="ＭＳ Ｐゴシック" charset="-128"/>
              </a:rPr>
              <a:t>http://osha.europa.eu</a:t>
            </a:r>
            <a:endParaRPr lang="de-DE" sz="900" b="1" dirty="0">
              <a:solidFill>
                <a:srgbClr val="003399"/>
              </a:solidFill>
              <a:ea typeface="ＭＳ Ｐゴシック" charset="-128"/>
              <a:cs typeface="ＭＳ Ｐゴシック" charset="-128"/>
            </a:endParaRPr>
          </a:p>
        </p:txBody>
      </p:sp>
      <p:pic>
        <p:nvPicPr>
          <p:cNvPr id="5130" name="Bild 5" descr="111004_EU-OSHA_Corporate_PPT_Co-logo_inner slide.png"/>
          <p:cNvPicPr>
            <a:picLocks noChangeAspect="1"/>
          </p:cNvPicPr>
          <p:nvPr/>
        </p:nvPicPr>
        <p:blipFill>
          <a:blip r:embed="rId6" cstate="print"/>
          <a:srcRect/>
          <a:stretch>
            <a:fillRect/>
          </a:stretch>
        </p:blipFill>
        <p:spPr bwMode="auto">
          <a:xfrm>
            <a:off x="7469188" y="6273800"/>
            <a:ext cx="420687" cy="317500"/>
          </a:xfrm>
          <a:prstGeom prst="rect">
            <a:avLst/>
          </a:prstGeom>
          <a:noFill/>
          <a:ln w="9525">
            <a:noFill/>
            <a:miter lim="800000"/>
            <a:headEnd/>
            <a:tailEnd/>
          </a:ln>
        </p:spPr>
      </p:pic>
      <p:sp>
        <p:nvSpPr>
          <p:cNvPr id="5131" name="Titelplatzhalter 1"/>
          <p:cNvSpPr>
            <a:spLocks noGrp="1"/>
          </p:cNvSpPr>
          <p:nvPr>
            <p:ph type="title"/>
          </p:nvPr>
        </p:nvSpPr>
        <p:spPr bwMode="auto">
          <a:xfrm>
            <a:off x="452438" y="200025"/>
            <a:ext cx="7437437" cy="4889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t>Mastertitelformat bearbeiten</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Lst>
  <p:hf hdr="0" ftr="0" dt="0"/>
  <p:txStyles>
    <p:titleStyle>
      <a:lvl1pPr algn="l" defTabSz="457200" rtl="0" eaLnBrk="0" fontAlgn="base" hangingPunct="0">
        <a:spcBef>
          <a:spcPct val="0"/>
        </a:spcBef>
        <a:spcAft>
          <a:spcPct val="0"/>
        </a:spcAft>
        <a:defRPr sz="2400" b="1" kern="1200">
          <a:solidFill>
            <a:srgbClr val="003399"/>
          </a:solidFill>
          <a:latin typeface="Arial"/>
          <a:ea typeface="ＭＳ Ｐゴシック" charset="-128"/>
          <a:cs typeface="Arial"/>
        </a:defRPr>
      </a:lvl1pPr>
      <a:lvl2pPr algn="l" defTabSz="457200" rtl="0" eaLnBrk="0" fontAlgn="base" hangingPunct="0">
        <a:spcBef>
          <a:spcPct val="0"/>
        </a:spcBef>
        <a:spcAft>
          <a:spcPct val="0"/>
        </a:spcAft>
        <a:defRPr sz="2400" b="1">
          <a:solidFill>
            <a:srgbClr val="003399"/>
          </a:solidFill>
          <a:latin typeface="Arial" charset="0"/>
          <a:ea typeface="ＭＳ Ｐゴシック" charset="-128"/>
        </a:defRPr>
      </a:lvl2pPr>
      <a:lvl3pPr algn="l" defTabSz="457200" rtl="0" eaLnBrk="0" fontAlgn="base" hangingPunct="0">
        <a:spcBef>
          <a:spcPct val="0"/>
        </a:spcBef>
        <a:spcAft>
          <a:spcPct val="0"/>
        </a:spcAft>
        <a:defRPr sz="2400" b="1">
          <a:solidFill>
            <a:srgbClr val="003399"/>
          </a:solidFill>
          <a:latin typeface="Arial" charset="0"/>
          <a:ea typeface="ＭＳ Ｐゴシック" charset="-128"/>
        </a:defRPr>
      </a:lvl3pPr>
      <a:lvl4pPr algn="l" defTabSz="457200" rtl="0" eaLnBrk="0" fontAlgn="base" hangingPunct="0">
        <a:spcBef>
          <a:spcPct val="0"/>
        </a:spcBef>
        <a:spcAft>
          <a:spcPct val="0"/>
        </a:spcAft>
        <a:defRPr sz="2400" b="1">
          <a:solidFill>
            <a:srgbClr val="003399"/>
          </a:solidFill>
          <a:latin typeface="Arial" charset="0"/>
          <a:ea typeface="ＭＳ Ｐゴシック" charset="-128"/>
        </a:defRPr>
      </a:lvl4pPr>
      <a:lvl5pPr algn="l" defTabSz="457200" rtl="0" eaLnBrk="0" fontAlgn="base" hangingPunct="0">
        <a:spcBef>
          <a:spcPct val="0"/>
        </a:spcBef>
        <a:spcAft>
          <a:spcPct val="0"/>
        </a:spcAft>
        <a:defRPr sz="2400" b="1">
          <a:solidFill>
            <a:srgbClr val="003399"/>
          </a:solidFill>
          <a:latin typeface="Arial" charset="0"/>
          <a:ea typeface="ＭＳ Ｐゴシック" charset="-128"/>
        </a:defRPr>
      </a:lvl5pPr>
      <a:lvl6pPr marL="457200" algn="l" defTabSz="457200" rtl="0" fontAlgn="base">
        <a:spcBef>
          <a:spcPct val="0"/>
        </a:spcBef>
        <a:spcAft>
          <a:spcPct val="0"/>
        </a:spcAft>
        <a:defRPr sz="2400" b="1">
          <a:solidFill>
            <a:srgbClr val="003399"/>
          </a:solidFill>
          <a:latin typeface="Arial" charset="0"/>
          <a:ea typeface="ＭＳ Ｐゴシック" charset="-128"/>
        </a:defRPr>
      </a:lvl6pPr>
      <a:lvl7pPr marL="914400" algn="l" defTabSz="457200" rtl="0" fontAlgn="base">
        <a:spcBef>
          <a:spcPct val="0"/>
        </a:spcBef>
        <a:spcAft>
          <a:spcPct val="0"/>
        </a:spcAft>
        <a:defRPr sz="2400" b="1">
          <a:solidFill>
            <a:srgbClr val="003399"/>
          </a:solidFill>
          <a:latin typeface="Arial" charset="0"/>
          <a:ea typeface="ＭＳ Ｐゴシック" charset="-128"/>
        </a:defRPr>
      </a:lvl7pPr>
      <a:lvl8pPr marL="1371600" algn="l" defTabSz="457200" rtl="0" fontAlgn="base">
        <a:spcBef>
          <a:spcPct val="0"/>
        </a:spcBef>
        <a:spcAft>
          <a:spcPct val="0"/>
        </a:spcAft>
        <a:defRPr sz="2400" b="1">
          <a:solidFill>
            <a:srgbClr val="003399"/>
          </a:solidFill>
          <a:latin typeface="Arial" charset="0"/>
          <a:ea typeface="ＭＳ Ｐゴシック" charset="-128"/>
        </a:defRPr>
      </a:lvl8pPr>
      <a:lvl9pPr marL="1828800" algn="l" defTabSz="457200" rtl="0" fontAlgn="base">
        <a:spcBef>
          <a:spcPct val="0"/>
        </a:spcBef>
        <a:spcAft>
          <a:spcPct val="0"/>
        </a:spcAft>
        <a:defRPr sz="2400" b="1">
          <a:solidFill>
            <a:srgbClr val="003399"/>
          </a:solidFill>
          <a:latin typeface="Arial" charset="0"/>
          <a:ea typeface="ＭＳ Ｐゴシック" charset="-128"/>
        </a:defRPr>
      </a:lvl9pPr>
    </p:titleStyle>
    <p:bodyStyle>
      <a:lvl1pPr algn="l" defTabSz="457200" rtl="0" eaLnBrk="0" fontAlgn="base" hangingPunct="0">
        <a:spcBef>
          <a:spcPts val="650"/>
        </a:spcBef>
        <a:spcAft>
          <a:spcPct val="0"/>
        </a:spcAft>
        <a:defRPr b="1" kern="1200">
          <a:solidFill>
            <a:srgbClr val="003399"/>
          </a:solidFill>
          <a:latin typeface="Arial"/>
          <a:ea typeface="ＭＳ Ｐゴシック" charset="-128"/>
          <a:cs typeface="Arial"/>
        </a:defRPr>
      </a:lvl1pPr>
      <a:lvl2pPr marL="177800" indent="-177800" algn="l" defTabSz="457200" rtl="0" eaLnBrk="0" fontAlgn="base" hangingPunct="0">
        <a:spcBef>
          <a:spcPts val="650"/>
        </a:spcBef>
        <a:spcAft>
          <a:spcPct val="0"/>
        </a:spcAft>
        <a:buFont typeface="Arial" pitchFamily="-107" charset="0"/>
        <a:buChar char="•"/>
        <a:defRPr kern="1200">
          <a:solidFill>
            <a:schemeClr val="tx1"/>
          </a:solidFill>
          <a:latin typeface="Arial"/>
          <a:ea typeface="ＭＳ Ｐゴシック" charset="-128"/>
          <a:cs typeface="Arial"/>
        </a:defRPr>
      </a:lvl2pPr>
      <a:lvl3pPr marL="355600" indent="-177800" algn="l" defTabSz="457200" rtl="0" eaLnBrk="0" fontAlgn="base" hangingPunct="0">
        <a:spcBef>
          <a:spcPts val="650"/>
        </a:spcBef>
        <a:spcAft>
          <a:spcPct val="0"/>
        </a:spcAft>
        <a:buFont typeface="Symbol" pitchFamily="-107" charset="2"/>
        <a:buChar char="-"/>
        <a:defRPr kern="1200">
          <a:solidFill>
            <a:schemeClr val="tx1"/>
          </a:solidFill>
          <a:latin typeface="Arial"/>
          <a:ea typeface="ＭＳ Ｐゴシック" charset="-128"/>
          <a:cs typeface="Arial"/>
        </a:defRPr>
      </a:lvl3pPr>
      <a:lvl4pPr marL="533400" indent="-177800" algn="l" defTabSz="457200" rtl="0" eaLnBrk="0" fontAlgn="base" hangingPunct="0">
        <a:spcBef>
          <a:spcPts val="650"/>
        </a:spcBef>
        <a:spcAft>
          <a:spcPct val="0"/>
        </a:spcAft>
        <a:buFont typeface="Arial" pitchFamily="-107" charset="0"/>
        <a:buChar char="•"/>
        <a:defRPr kern="1200">
          <a:solidFill>
            <a:schemeClr val="tx1"/>
          </a:solidFill>
          <a:latin typeface="Arial"/>
          <a:ea typeface="ＭＳ Ｐゴシック" charset="-128"/>
          <a:cs typeface="Arial"/>
        </a:defRPr>
      </a:lvl4pPr>
      <a:lvl5pPr marL="723900" indent="-190500" algn="l" defTabSz="457200" rtl="0" eaLnBrk="0" fontAlgn="base" hangingPunct="0">
        <a:spcBef>
          <a:spcPts val="650"/>
        </a:spcBef>
        <a:spcAft>
          <a:spcPct val="0"/>
        </a:spcAft>
        <a:buFont typeface="Symbol" pitchFamily="-107" charset="2"/>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Bild 1" descr="111004_EU-OSHA_Corporate_PPT_inner slide.pn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123" name="Textplatzhalter 2"/>
          <p:cNvSpPr>
            <a:spLocks noGrp="1"/>
          </p:cNvSpPr>
          <p:nvPr>
            <p:ph type="body" idx="1"/>
          </p:nvPr>
        </p:nvSpPr>
        <p:spPr bwMode="auto">
          <a:xfrm>
            <a:off x="665163" y="1192213"/>
            <a:ext cx="7224712" cy="45037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tangle 21"/>
          <p:cNvSpPr>
            <a:spLocks noChangeArrowheads="1"/>
          </p:cNvSpPr>
          <p:nvPr/>
        </p:nvSpPr>
        <p:spPr bwMode="auto">
          <a:xfrm>
            <a:off x="7889875" y="5518150"/>
            <a:ext cx="677863" cy="217488"/>
          </a:xfrm>
          <a:prstGeom prst="rect">
            <a:avLst/>
          </a:prstGeom>
          <a:noFill/>
          <a:ln w="9525">
            <a:noFill/>
            <a:miter lim="800000"/>
            <a:headEnd/>
            <a:tailEnd/>
          </a:ln>
        </p:spPr>
        <p:txBody>
          <a:bodyPr tIns="0" bIns="0">
            <a:prstTxWarp prst="textNoShape">
              <a:avLst/>
            </a:prstTxWarp>
          </a:bodyPr>
          <a:lstStyle/>
          <a:p>
            <a:pPr algn="r">
              <a:defRPr/>
            </a:pPr>
            <a:fld id="{675C983F-6DA5-5447-BFFA-9DCE09308D58}" type="slidenum">
              <a:rPr lang="de-DE" sz="1400">
                <a:solidFill>
                  <a:srgbClr val="FFFFFF"/>
                </a:solidFill>
                <a:latin typeface="Arial" pitchFamily="-72" charset="0"/>
                <a:ea typeface="ＭＳ Ｐゴシック" pitchFamily="-72" charset="-128"/>
                <a:cs typeface="ＭＳ Ｐゴシック" pitchFamily="-72" charset="-128"/>
              </a:rPr>
              <a:pPr algn="r">
                <a:defRPr/>
              </a:pPr>
              <a:t>‹#›</a:t>
            </a:fld>
            <a:endParaRPr lang="de-DE" sz="1400" dirty="0">
              <a:solidFill>
                <a:srgbClr val="FFFFFF"/>
              </a:solidFill>
              <a:latin typeface="Arial" pitchFamily="-72" charset="0"/>
              <a:ea typeface="ＭＳ Ｐゴシック" pitchFamily="-72" charset="-128"/>
              <a:cs typeface="ＭＳ Ｐゴシック" pitchFamily="-72" charset="-128"/>
            </a:endParaRPr>
          </a:p>
        </p:txBody>
      </p:sp>
      <p:pic>
        <p:nvPicPr>
          <p:cNvPr id="5128" name="Bild 3" descr="111004_EU-OSHA_PPT_Corporate logo_inner slide.png"/>
          <p:cNvPicPr>
            <a:picLocks noChangeAspect="1"/>
          </p:cNvPicPr>
          <p:nvPr/>
        </p:nvPicPr>
        <p:blipFill>
          <a:blip r:embed="rId5" cstate="print"/>
          <a:srcRect/>
          <a:stretch>
            <a:fillRect/>
          </a:stretch>
        </p:blipFill>
        <p:spPr bwMode="auto">
          <a:xfrm>
            <a:off x="442913" y="6273800"/>
            <a:ext cx="946150" cy="311150"/>
          </a:xfrm>
          <a:prstGeom prst="rect">
            <a:avLst/>
          </a:prstGeom>
          <a:noFill/>
          <a:ln w="9525">
            <a:noFill/>
            <a:miter lim="800000"/>
            <a:headEnd/>
            <a:tailEnd/>
          </a:ln>
        </p:spPr>
      </p:pic>
      <p:sp>
        <p:nvSpPr>
          <p:cNvPr id="11" name="Rectangle 11"/>
          <p:cNvSpPr>
            <a:spLocks noChangeArrowheads="1"/>
          </p:cNvSpPr>
          <p:nvPr/>
        </p:nvSpPr>
        <p:spPr bwMode="auto">
          <a:xfrm>
            <a:off x="1392238" y="6477000"/>
            <a:ext cx="6075362" cy="104775"/>
          </a:xfrm>
          <a:prstGeom prst="rect">
            <a:avLst/>
          </a:prstGeom>
          <a:noFill/>
          <a:ln w="9525">
            <a:noFill/>
            <a:miter lim="800000"/>
            <a:headEnd/>
            <a:tailEnd/>
          </a:ln>
        </p:spPr>
        <p:txBody>
          <a:bodyPr lIns="0" tIns="0" rIns="0" bIns="0">
            <a:prstTxWarp prst="textNoShape">
              <a:avLst/>
            </a:prstTxWarp>
          </a:bodyPr>
          <a:lstStyle/>
          <a:p>
            <a:pPr>
              <a:lnSpc>
                <a:spcPct val="90000"/>
              </a:lnSpc>
              <a:spcBef>
                <a:spcPct val="30000"/>
              </a:spcBef>
              <a:buClr>
                <a:srgbClr val="00529F"/>
              </a:buClr>
              <a:defRPr/>
            </a:pPr>
            <a:r>
              <a:rPr lang="de-DE" sz="900" b="1" dirty="0" err="1">
                <a:solidFill>
                  <a:srgbClr val="003399"/>
                </a:solidFill>
                <a:ea typeface="ＭＳ Ｐゴシック" charset="-128"/>
                <a:cs typeface="ＭＳ Ｐゴシック" charset="-128"/>
              </a:rPr>
              <a:t>http://osha.europa.eu</a:t>
            </a:r>
            <a:endParaRPr lang="de-DE" sz="900" b="1" dirty="0">
              <a:solidFill>
                <a:srgbClr val="003399"/>
              </a:solidFill>
              <a:ea typeface="ＭＳ Ｐゴシック" charset="-128"/>
              <a:cs typeface="ＭＳ Ｐゴシック" charset="-128"/>
            </a:endParaRPr>
          </a:p>
        </p:txBody>
      </p:sp>
      <p:pic>
        <p:nvPicPr>
          <p:cNvPr id="5130" name="Bild 5" descr="111004_EU-OSHA_Corporate_PPT_Co-logo_inner slide.png"/>
          <p:cNvPicPr>
            <a:picLocks noChangeAspect="1"/>
          </p:cNvPicPr>
          <p:nvPr/>
        </p:nvPicPr>
        <p:blipFill>
          <a:blip r:embed="rId6" cstate="print"/>
          <a:srcRect/>
          <a:stretch>
            <a:fillRect/>
          </a:stretch>
        </p:blipFill>
        <p:spPr bwMode="auto">
          <a:xfrm>
            <a:off x="7469188" y="6273800"/>
            <a:ext cx="420687" cy="317500"/>
          </a:xfrm>
          <a:prstGeom prst="rect">
            <a:avLst/>
          </a:prstGeom>
          <a:noFill/>
          <a:ln w="9525">
            <a:noFill/>
            <a:miter lim="800000"/>
            <a:headEnd/>
            <a:tailEnd/>
          </a:ln>
        </p:spPr>
      </p:pic>
      <p:sp>
        <p:nvSpPr>
          <p:cNvPr id="5131" name="Titelplatzhalter 1"/>
          <p:cNvSpPr>
            <a:spLocks noGrp="1"/>
          </p:cNvSpPr>
          <p:nvPr>
            <p:ph type="title"/>
          </p:nvPr>
        </p:nvSpPr>
        <p:spPr bwMode="auto">
          <a:xfrm>
            <a:off x="452438" y="200025"/>
            <a:ext cx="7437437" cy="4889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t>Mastertitelformat bearbeiten</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Lst>
  <p:hf hdr="0" ftr="0" dt="0"/>
  <p:txStyles>
    <p:titleStyle>
      <a:lvl1pPr algn="l" defTabSz="457200" rtl="0" eaLnBrk="0" fontAlgn="base" hangingPunct="0">
        <a:spcBef>
          <a:spcPct val="0"/>
        </a:spcBef>
        <a:spcAft>
          <a:spcPct val="0"/>
        </a:spcAft>
        <a:defRPr sz="2400" b="1" kern="1200">
          <a:solidFill>
            <a:srgbClr val="003399"/>
          </a:solidFill>
          <a:latin typeface="Arial"/>
          <a:ea typeface="ＭＳ Ｐゴシック" charset="-128"/>
          <a:cs typeface="Arial"/>
        </a:defRPr>
      </a:lvl1pPr>
      <a:lvl2pPr algn="l" defTabSz="457200" rtl="0" eaLnBrk="0" fontAlgn="base" hangingPunct="0">
        <a:spcBef>
          <a:spcPct val="0"/>
        </a:spcBef>
        <a:spcAft>
          <a:spcPct val="0"/>
        </a:spcAft>
        <a:defRPr sz="2400" b="1">
          <a:solidFill>
            <a:srgbClr val="003399"/>
          </a:solidFill>
          <a:latin typeface="Arial" charset="0"/>
          <a:ea typeface="ＭＳ Ｐゴシック" charset="-128"/>
        </a:defRPr>
      </a:lvl2pPr>
      <a:lvl3pPr algn="l" defTabSz="457200" rtl="0" eaLnBrk="0" fontAlgn="base" hangingPunct="0">
        <a:spcBef>
          <a:spcPct val="0"/>
        </a:spcBef>
        <a:spcAft>
          <a:spcPct val="0"/>
        </a:spcAft>
        <a:defRPr sz="2400" b="1">
          <a:solidFill>
            <a:srgbClr val="003399"/>
          </a:solidFill>
          <a:latin typeface="Arial" charset="0"/>
          <a:ea typeface="ＭＳ Ｐゴシック" charset="-128"/>
        </a:defRPr>
      </a:lvl3pPr>
      <a:lvl4pPr algn="l" defTabSz="457200" rtl="0" eaLnBrk="0" fontAlgn="base" hangingPunct="0">
        <a:spcBef>
          <a:spcPct val="0"/>
        </a:spcBef>
        <a:spcAft>
          <a:spcPct val="0"/>
        </a:spcAft>
        <a:defRPr sz="2400" b="1">
          <a:solidFill>
            <a:srgbClr val="003399"/>
          </a:solidFill>
          <a:latin typeface="Arial" charset="0"/>
          <a:ea typeface="ＭＳ Ｐゴシック" charset="-128"/>
        </a:defRPr>
      </a:lvl4pPr>
      <a:lvl5pPr algn="l" defTabSz="457200" rtl="0" eaLnBrk="0" fontAlgn="base" hangingPunct="0">
        <a:spcBef>
          <a:spcPct val="0"/>
        </a:spcBef>
        <a:spcAft>
          <a:spcPct val="0"/>
        </a:spcAft>
        <a:defRPr sz="2400" b="1">
          <a:solidFill>
            <a:srgbClr val="003399"/>
          </a:solidFill>
          <a:latin typeface="Arial" charset="0"/>
          <a:ea typeface="ＭＳ Ｐゴシック" charset="-128"/>
        </a:defRPr>
      </a:lvl5pPr>
      <a:lvl6pPr marL="457200" algn="l" defTabSz="457200" rtl="0" fontAlgn="base">
        <a:spcBef>
          <a:spcPct val="0"/>
        </a:spcBef>
        <a:spcAft>
          <a:spcPct val="0"/>
        </a:spcAft>
        <a:defRPr sz="2400" b="1">
          <a:solidFill>
            <a:srgbClr val="003399"/>
          </a:solidFill>
          <a:latin typeface="Arial" charset="0"/>
          <a:ea typeface="ＭＳ Ｐゴシック" charset="-128"/>
        </a:defRPr>
      </a:lvl6pPr>
      <a:lvl7pPr marL="914400" algn="l" defTabSz="457200" rtl="0" fontAlgn="base">
        <a:spcBef>
          <a:spcPct val="0"/>
        </a:spcBef>
        <a:spcAft>
          <a:spcPct val="0"/>
        </a:spcAft>
        <a:defRPr sz="2400" b="1">
          <a:solidFill>
            <a:srgbClr val="003399"/>
          </a:solidFill>
          <a:latin typeface="Arial" charset="0"/>
          <a:ea typeface="ＭＳ Ｐゴシック" charset="-128"/>
        </a:defRPr>
      </a:lvl7pPr>
      <a:lvl8pPr marL="1371600" algn="l" defTabSz="457200" rtl="0" fontAlgn="base">
        <a:spcBef>
          <a:spcPct val="0"/>
        </a:spcBef>
        <a:spcAft>
          <a:spcPct val="0"/>
        </a:spcAft>
        <a:defRPr sz="2400" b="1">
          <a:solidFill>
            <a:srgbClr val="003399"/>
          </a:solidFill>
          <a:latin typeface="Arial" charset="0"/>
          <a:ea typeface="ＭＳ Ｐゴシック" charset="-128"/>
        </a:defRPr>
      </a:lvl8pPr>
      <a:lvl9pPr marL="1828800" algn="l" defTabSz="457200" rtl="0" fontAlgn="base">
        <a:spcBef>
          <a:spcPct val="0"/>
        </a:spcBef>
        <a:spcAft>
          <a:spcPct val="0"/>
        </a:spcAft>
        <a:defRPr sz="2400" b="1">
          <a:solidFill>
            <a:srgbClr val="003399"/>
          </a:solidFill>
          <a:latin typeface="Arial" charset="0"/>
          <a:ea typeface="ＭＳ Ｐゴシック" charset="-128"/>
        </a:defRPr>
      </a:lvl9pPr>
    </p:titleStyle>
    <p:bodyStyle>
      <a:lvl1pPr algn="l" defTabSz="457200" rtl="0" eaLnBrk="0" fontAlgn="base" hangingPunct="0">
        <a:spcBef>
          <a:spcPts val="650"/>
        </a:spcBef>
        <a:spcAft>
          <a:spcPct val="0"/>
        </a:spcAft>
        <a:defRPr b="1" kern="1200">
          <a:solidFill>
            <a:srgbClr val="003399"/>
          </a:solidFill>
          <a:latin typeface="Arial"/>
          <a:ea typeface="ＭＳ Ｐゴシック" charset="-128"/>
          <a:cs typeface="Arial"/>
        </a:defRPr>
      </a:lvl1pPr>
      <a:lvl2pPr marL="177800" indent="-177800" algn="l" defTabSz="457200" rtl="0" eaLnBrk="0" fontAlgn="base" hangingPunct="0">
        <a:spcBef>
          <a:spcPts val="650"/>
        </a:spcBef>
        <a:spcAft>
          <a:spcPct val="0"/>
        </a:spcAft>
        <a:buFont typeface="Arial" pitchFamily="-107" charset="0"/>
        <a:buChar char="•"/>
        <a:defRPr kern="1200">
          <a:solidFill>
            <a:schemeClr val="tx1"/>
          </a:solidFill>
          <a:latin typeface="Arial"/>
          <a:ea typeface="ＭＳ Ｐゴシック" charset="-128"/>
          <a:cs typeface="Arial"/>
        </a:defRPr>
      </a:lvl2pPr>
      <a:lvl3pPr marL="355600" indent="-177800" algn="l" defTabSz="457200" rtl="0" eaLnBrk="0" fontAlgn="base" hangingPunct="0">
        <a:spcBef>
          <a:spcPts val="650"/>
        </a:spcBef>
        <a:spcAft>
          <a:spcPct val="0"/>
        </a:spcAft>
        <a:buFont typeface="Symbol" pitchFamily="-107" charset="2"/>
        <a:buChar char="-"/>
        <a:defRPr kern="1200">
          <a:solidFill>
            <a:schemeClr val="tx1"/>
          </a:solidFill>
          <a:latin typeface="Arial"/>
          <a:ea typeface="ＭＳ Ｐゴシック" charset="-128"/>
          <a:cs typeface="Arial"/>
        </a:defRPr>
      </a:lvl3pPr>
      <a:lvl4pPr marL="533400" indent="-177800" algn="l" defTabSz="457200" rtl="0" eaLnBrk="0" fontAlgn="base" hangingPunct="0">
        <a:spcBef>
          <a:spcPts val="650"/>
        </a:spcBef>
        <a:spcAft>
          <a:spcPct val="0"/>
        </a:spcAft>
        <a:buFont typeface="Arial" pitchFamily="-107" charset="0"/>
        <a:buChar char="•"/>
        <a:defRPr kern="1200">
          <a:solidFill>
            <a:schemeClr val="tx1"/>
          </a:solidFill>
          <a:latin typeface="Arial"/>
          <a:ea typeface="ＭＳ Ｐゴシック" charset="-128"/>
          <a:cs typeface="Arial"/>
        </a:defRPr>
      </a:lvl4pPr>
      <a:lvl5pPr marL="723900" indent="-190500" algn="l" defTabSz="457200" rtl="0" eaLnBrk="0" fontAlgn="base" hangingPunct="0">
        <a:spcBef>
          <a:spcPts val="650"/>
        </a:spcBef>
        <a:spcAft>
          <a:spcPct val="0"/>
        </a:spcAft>
        <a:buFont typeface="Symbol" pitchFamily="-107" charset="2"/>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Bild 1" descr="111004_EU-OSHA_Corporate_PPT_inner slide.pn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123" name="Textplatzhalter 2"/>
          <p:cNvSpPr>
            <a:spLocks noGrp="1"/>
          </p:cNvSpPr>
          <p:nvPr>
            <p:ph type="body" idx="1"/>
          </p:nvPr>
        </p:nvSpPr>
        <p:spPr bwMode="auto">
          <a:xfrm>
            <a:off x="665163" y="1192213"/>
            <a:ext cx="7224712" cy="45037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tangle 21"/>
          <p:cNvSpPr>
            <a:spLocks noChangeArrowheads="1"/>
          </p:cNvSpPr>
          <p:nvPr/>
        </p:nvSpPr>
        <p:spPr bwMode="auto">
          <a:xfrm>
            <a:off x="7889875" y="5518150"/>
            <a:ext cx="677863" cy="217488"/>
          </a:xfrm>
          <a:prstGeom prst="rect">
            <a:avLst/>
          </a:prstGeom>
          <a:noFill/>
          <a:ln w="9525">
            <a:noFill/>
            <a:miter lim="800000"/>
            <a:headEnd/>
            <a:tailEnd/>
          </a:ln>
        </p:spPr>
        <p:txBody>
          <a:bodyPr tIns="0" bIns="0">
            <a:prstTxWarp prst="textNoShape">
              <a:avLst/>
            </a:prstTxWarp>
          </a:bodyPr>
          <a:lstStyle/>
          <a:p>
            <a:pPr algn="r">
              <a:defRPr/>
            </a:pPr>
            <a:fld id="{675C983F-6DA5-5447-BFFA-9DCE09308D58}" type="slidenum">
              <a:rPr lang="de-DE" sz="1400">
                <a:solidFill>
                  <a:srgbClr val="FFFFFF"/>
                </a:solidFill>
                <a:latin typeface="Arial" pitchFamily="-72" charset="0"/>
                <a:ea typeface="ＭＳ Ｐゴシック" pitchFamily="-72" charset="-128"/>
                <a:cs typeface="ＭＳ Ｐゴシック" pitchFamily="-72" charset="-128"/>
              </a:rPr>
              <a:pPr algn="r">
                <a:defRPr/>
              </a:pPr>
              <a:t>‹#›</a:t>
            </a:fld>
            <a:endParaRPr lang="de-DE" sz="1400" dirty="0">
              <a:solidFill>
                <a:srgbClr val="FFFFFF"/>
              </a:solidFill>
              <a:latin typeface="Arial" pitchFamily="-72" charset="0"/>
              <a:ea typeface="ＭＳ Ｐゴシック" pitchFamily="-72" charset="-128"/>
              <a:cs typeface="ＭＳ Ｐゴシック" pitchFamily="-72" charset="-128"/>
            </a:endParaRPr>
          </a:p>
        </p:txBody>
      </p:sp>
      <p:pic>
        <p:nvPicPr>
          <p:cNvPr id="5128" name="Bild 3" descr="111004_EU-OSHA_PPT_Corporate logo_inner slide.png"/>
          <p:cNvPicPr>
            <a:picLocks noChangeAspect="1"/>
          </p:cNvPicPr>
          <p:nvPr/>
        </p:nvPicPr>
        <p:blipFill>
          <a:blip r:embed="rId5" cstate="print"/>
          <a:srcRect/>
          <a:stretch>
            <a:fillRect/>
          </a:stretch>
        </p:blipFill>
        <p:spPr bwMode="auto">
          <a:xfrm>
            <a:off x="442913" y="6273800"/>
            <a:ext cx="946150" cy="311150"/>
          </a:xfrm>
          <a:prstGeom prst="rect">
            <a:avLst/>
          </a:prstGeom>
          <a:noFill/>
          <a:ln w="9525">
            <a:noFill/>
            <a:miter lim="800000"/>
            <a:headEnd/>
            <a:tailEnd/>
          </a:ln>
        </p:spPr>
      </p:pic>
      <p:sp>
        <p:nvSpPr>
          <p:cNvPr id="11" name="Rectangle 11"/>
          <p:cNvSpPr>
            <a:spLocks noChangeArrowheads="1"/>
          </p:cNvSpPr>
          <p:nvPr/>
        </p:nvSpPr>
        <p:spPr bwMode="auto">
          <a:xfrm>
            <a:off x="1392238" y="6477000"/>
            <a:ext cx="6075362" cy="104775"/>
          </a:xfrm>
          <a:prstGeom prst="rect">
            <a:avLst/>
          </a:prstGeom>
          <a:noFill/>
          <a:ln w="9525">
            <a:noFill/>
            <a:miter lim="800000"/>
            <a:headEnd/>
            <a:tailEnd/>
          </a:ln>
        </p:spPr>
        <p:txBody>
          <a:bodyPr lIns="0" tIns="0" rIns="0" bIns="0">
            <a:prstTxWarp prst="textNoShape">
              <a:avLst/>
            </a:prstTxWarp>
          </a:bodyPr>
          <a:lstStyle/>
          <a:p>
            <a:pPr>
              <a:lnSpc>
                <a:spcPct val="90000"/>
              </a:lnSpc>
              <a:spcBef>
                <a:spcPct val="30000"/>
              </a:spcBef>
              <a:buClr>
                <a:srgbClr val="00529F"/>
              </a:buClr>
              <a:defRPr/>
            </a:pPr>
            <a:r>
              <a:rPr lang="de-DE" sz="900" b="1" dirty="0" err="1">
                <a:solidFill>
                  <a:srgbClr val="003399"/>
                </a:solidFill>
                <a:ea typeface="ＭＳ Ｐゴシック" charset="-128"/>
                <a:cs typeface="ＭＳ Ｐゴシック" charset="-128"/>
              </a:rPr>
              <a:t>http://osha.europa.eu</a:t>
            </a:r>
            <a:endParaRPr lang="de-DE" sz="900" b="1" dirty="0">
              <a:solidFill>
                <a:srgbClr val="003399"/>
              </a:solidFill>
              <a:ea typeface="ＭＳ Ｐゴシック" charset="-128"/>
              <a:cs typeface="ＭＳ Ｐゴシック" charset="-128"/>
            </a:endParaRPr>
          </a:p>
        </p:txBody>
      </p:sp>
      <p:pic>
        <p:nvPicPr>
          <p:cNvPr id="5130" name="Bild 5" descr="111004_EU-OSHA_Corporate_PPT_Co-logo_inner slide.png"/>
          <p:cNvPicPr>
            <a:picLocks noChangeAspect="1"/>
          </p:cNvPicPr>
          <p:nvPr/>
        </p:nvPicPr>
        <p:blipFill>
          <a:blip r:embed="rId6" cstate="print"/>
          <a:srcRect/>
          <a:stretch>
            <a:fillRect/>
          </a:stretch>
        </p:blipFill>
        <p:spPr bwMode="auto">
          <a:xfrm>
            <a:off x="7469188" y="6273800"/>
            <a:ext cx="420687" cy="317500"/>
          </a:xfrm>
          <a:prstGeom prst="rect">
            <a:avLst/>
          </a:prstGeom>
          <a:noFill/>
          <a:ln w="9525">
            <a:noFill/>
            <a:miter lim="800000"/>
            <a:headEnd/>
            <a:tailEnd/>
          </a:ln>
        </p:spPr>
      </p:pic>
      <p:sp>
        <p:nvSpPr>
          <p:cNvPr id="5131" name="Titelplatzhalter 1"/>
          <p:cNvSpPr>
            <a:spLocks noGrp="1"/>
          </p:cNvSpPr>
          <p:nvPr>
            <p:ph type="title"/>
          </p:nvPr>
        </p:nvSpPr>
        <p:spPr bwMode="auto">
          <a:xfrm>
            <a:off x="452438" y="200025"/>
            <a:ext cx="7437437" cy="4889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t>Mastertitelformat bearbeiten</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Lst>
  <p:hf hdr="0" ftr="0" dt="0"/>
  <p:txStyles>
    <p:titleStyle>
      <a:lvl1pPr algn="l" defTabSz="457200" rtl="0" eaLnBrk="0" fontAlgn="base" hangingPunct="0">
        <a:spcBef>
          <a:spcPct val="0"/>
        </a:spcBef>
        <a:spcAft>
          <a:spcPct val="0"/>
        </a:spcAft>
        <a:defRPr sz="2400" b="1" kern="1200">
          <a:solidFill>
            <a:srgbClr val="003399"/>
          </a:solidFill>
          <a:latin typeface="Arial"/>
          <a:ea typeface="ＭＳ Ｐゴシック" charset="-128"/>
          <a:cs typeface="Arial"/>
        </a:defRPr>
      </a:lvl1pPr>
      <a:lvl2pPr algn="l" defTabSz="457200" rtl="0" eaLnBrk="0" fontAlgn="base" hangingPunct="0">
        <a:spcBef>
          <a:spcPct val="0"/>
        </a:spcBef>
        <a:spcAft>
          <a:spcPct val="0"/>
        </a:spcAft>
        <a:defRPr sz="2400" b="1">
          <a:solidFill>
            <a:srgbClr val="003399"/>
          </a:solidFill>
          <a:latin typeface="Arial" charset="0"/>
          <a:ea typeface="ＭＳ Ｐゴシック" charset="-128"/>
        </a:defRPr>
      </a:lvl2pPr>
      <a:lvl3pPr algn="l" defTabSz="457200" rtl="0" eaLnBrk="0" fontAlgn="base" hangingPunct="0">
        <a:spcBef>
          <a:spcPct val="0"/>
        </a:spcBef>
        <a:spcAft>
          <a:spcPct val="0"/>
        </a:spcAft>
        <a:defRPr sz="2400" b="1">
          <a:solidFill>
            <a:srgbClr val="003399"/>
          </a:solidFill>
          <a:latin typeface="Arial" charset="0"/>
          <a:ea typeface="ＭＳ Ｐゴシック" charset="-128"/>
        </a:defRPr>
      </a:lvl3pPr>
      <a:lvl4pPr algn="l" defTabSz="457200" rtl="0" eaLnBrk="0" fontAlgn="base" hangingPunct="0">
        <a:spcBef>
          <a:spcPct val="0"/>
        </a:spcBef>
        <a:spcAft>
          <a:spcPct val="0"/>
        </a:spcAft>
        <a:defRPr sz="2400" b="1">
          <a:solidFill>
            <a:srgbClr val="003399"/>
          </a:solidFill>
          <a:latin typeface="Arial" charset="0"/>
          <a:ea typeface="ＭＳ Ｐゴシック" charset="-128"/>
        </a:defRPr>
      </a:lvl4pPr>
      <a:lvl5pPr algn="l" defTabSz="457200" rtl="0" eaLnBrk="0" fontAlgn="base" hangingPunct="0">
        <a:spcBef>
          <a:spcPct val="0"/>
        </a:spcBef>
        <a:spcAft>
          <a:spcPct val="0"/>
        </a:spcAft>
        <a:defRPr sz="2400" b="1">
          <a:solidFill>
            <a:srgbClr val="003399"/>
          </a:solidFill>
          <a:latin typeface="Arial" charset="0"/>
          <a:ea typeface="ＭＳ Ｐゴシック" charset="-128"/>
        </a:defRPr>
      </a:lvl5pPr>
      <a:lvl6pPr marL="457200" algn="l" defTabSz="457200" rtl="0" fontAlgn="base">
        <a:spcBef>
          <a:spcPct val="0"/>
        </a:spcBef>
        <a:spcAft>
          <a:spcPct val="0"/>
        </a:spcAft>
        <a:defRPr sz="2400" b="1">
          <a:solidFill>
            <a:srgbClr val="003399"/>
          </a:solidFill>
          <a:latin typeface="Arial" charset="0"/>
          <a:ea typeface="ＭＳ Ｐゴシック" charset="-128"/>
        </a:defRPr>
      </a:lvl6pPr>
      <a:lvl7pPr marL="914400" algn="l" defTabSz="457200" rtl="0" fontAlgn="base">
        <a:spcBef>
          <a:spcPct val="0"/>
        </a:spcBef>
        <a:spcAft>
          <a:spcPct val="0"/>
        </a:spcAft>
        <a:defRPr sz="2400" b="1">
          <a:solidFill>
            <a:srgbClr val="003399"/>
          </a:solidFill>
          <a:latin typeface="Arial" charset="0"/>
          <a:ea typeface="ＭＳ Ｐゴシック" charset="-128"/>
        </a:defRPr>
      </a:lvl7pPr>
      <a:lvl8pPr marL="1371600" algn="l" defTabSz="457200" rtl="0" fontAlgn="base">
        <a:spcBef>
          <a:spcPct val="0"/>
        </a:spcBef>
        <a:spcAft>
          <a:spcPct val="0"/>
        </a:spcAft>
        <a:defRPr sz="2400" b="1">
          <a:solidFill>
            <a:srgbClr val="003399"/>
          </a:solidFill>
          <a:latin typeface="Arial" charset="0"/>
          <a:ea typeface="ＭＳ Ｐゴシック" charset="-128"/>
        </a:defRPr>
      </a:lvl8pPr>
      <a:lvl9pPr marL="1828800" algn="l" defTabSz="457200" rtl="0" fontAlgn="base">
        <a:spcBef>
          <a:spcPct val="0"/>
        </a:spcBef>
        <a:spcAft>
          <a:spcPct val="0"/>
        </a:spcAft>
        <a:defRPr sz="2400" b="1">
          <a:solidFill>
            <a:srgbClr val="003399"/>
          </a:solidFill>
          <a:latin typeface="Arial" charset="0"/>
          <a:ea typeface="ＭＳ Ｐゴシック" charset="-128"/>
        </a:defRPr>
      </a:lvl9pPr>
    </p:titleStyle>
    <p:bodyStyle>
      <a:lvl1pPr algn="l" defTabSz="457200" rtl="0" eaLnBrk="0" fontAlgn="base" hangingPunct="0">
        <a:spcBef>
          <a:spcPts val="650"/>
        </a:spcBef>
        <a:spcAft>
          <a:spcPct val="0"/>
        </a:spcAft>
        <a:defRPr b="1" kern="1200">
          <a:solidFill>
            <a:srgbClr val="003399"/>
          </a:solidFill>
          <a:latin typeface="Arial"/>
          <a:ea typeface="ＭＳ Ｐゴシック" charset="-128"/>
          <a:cs typeface="Arial"/>
        </a:defRPr>
      </a:lvl1pPr>
      <a:lvl2pPr marL="177800" indent="-177800" algn="l" defTabSz="457200" rtl="0" eaLnBrk="0" fontAlgn="base" hangingPunct="0">
        <a:spcBef>
          <a:spcPts val="650"/>
        </a:spcBef>
        <a:spcAft>
          <a:spcPct val="0"/>
        </a:spcAft>
        <a:buFont typeface="Arial" pitchFamily="-107" charset="0"/>
        <a:buChar char="•"/>
        <a:defRPr kern="1200">
          <a:solidFill>
            <a:schemeClr val="tx1"/>
          </a:solidFill>
          <a:latin typeface="Arial"/>
          <a:ea typeface="ＭＳ Ｐゴシック" charset="-128"/>
          <a:cs typeface="Arial"/>
        </a:defRPr>
      </a:lvl2pPr>
      <a:lvl3pPr marL="355600" indent="-177800" algn="l" defTabSz="457200" rtl="0" eaLnBrk="0" fontAlgn="base" hangingPunct="0">
        <a:spcBef>
          <a:spcPts val="650"/>
        </a:spcBef>
        <a:spcAft>
          <a:spcPct val="0"/>
        </a:spcAft>
        <a:buFont typeface="Symbol" pitchFamily="-107" charset="2"/>
        <a:buChar char="-"/>
        <a:defRPr kern="1200">
          <a:solidFill>
            <a:schemeClr val="tx1"/>
          </a:solidFill>
          <a:latin typeface="Arial"/>
          <a:ea typeface="ＭＳ Ｐゴシック" charset="-128"/>
          <a:cs typeface="Arial"/>
        </a:defRPr>
      </a:lvl3pPr>
      <a:lvl4pPr marL="533400" indent="-177800" algn="l" defTabSz="457200" rtl="0" eaLnBrk="0" fontAlgn="base" hangingPunct="0">
        <a:spcBef>
          <a:spcPts val="650"/>
        </a:spcBef>
        <a:spcAft>
          <a:spcPct val="0"/>
        </a:spcAft>
        <a:buFont typeface="Arial" pitchFamily="-107" charset="0"/>
        <a:buChar char="•"/>
        <a:defRPr kern="1200">
          <a:solidFill>
            <a:schemeClr val="tx1"/>
          </a:solidFill>
          <a:latin typeface="Arial"/>
          <a:ea typeface="ＭＳ Ｐゴシック" charset="-128"/>
          <a:cs typeface="Arial"/>
        </a:defRPr>
      </a:lvl4pPr>
      <a:lvl5pPr marL="723900" indent="-190500" algn="l" defTabSz="457200" rtl="0" eaLnBrk="0" fontAlgn="base" hangingPunct="0">
        <a:spcBef>
          <a:spcPts val="650"/>
        </a:spcBef>
        <a:spcAft>
          <a:spcPct val="0"/>
        </a:spcAft>
        <a:buFont typeface="Symbol" pitchFamily="-107" charset="2"/>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_fd65e55950c5c053"/>
          <p:cNvSpPr>
            <a:spLocks noGrp="1"/>
          </p:cNvSpPr>
          <p:nvPr>
            <p:ph type="title"/>
          </p:nvPr>
        </p:nvSpPr>
        <p:spPr>
          <a:xfrm>
            <a:off x="449999" y="3457122"/>
            <a:ext cx="8215536" cy="928800"/>
          </a:xfrm>
        </p:spPr>
        <p:txBody>
          <a:bodyPr/>
          <a:lstStyle/>
          <a:p>
            <a:r>
              <a:rPr lang="sl-SI" dirty="0" smtClean="0"/>
              <a:t>Tretja “Panevropska javnomnenjska raziskava o varnosti in zdravju pri delu”</a:t>
            </a:r>
            <a:endParaRPr lang="sl-SI" dirty="0"/>
          </a:p>
        </p:txBody>
      </p:sp>
      <p:sp>
        <p:nvSpPr>
          <p:cNvPr id="3" name="D_cc6d9d1499086443"/>
          <p:cNvSpPr>
            <a:spLocks noGrp="1"/>
          </p:cNvSpPr>
          <p:nvPr>
            <p:ph type="subTitle" idx="10"/>
          </p:nvPr>
        </p:nvSpPr>
        <p:spPr>
          <a:xfrm>
            <a:off x="450000" y="4483494"/>
            <a:ext cx="7646400" cy="314135"/>
          </a:xfrm>
        </p:spPr>
        <p:txBody>
          <a:bodyPr>
            <a:normAutofit/>
          </a:bodyPr>
          <a:lstStyle/>
          <a:p>
            <a:pPr lvl="0"/>
            <a:r>
              <a:rPr lang="sl-SI" dirty="0" smtClean="0"/>
              <a:t>Primerjava rezultatov med Evropo in Slovenijo</a:t>
            </a:r>
            <a:endParaRPr lang="sl-SI" dirty="0"/>
          </a:p>
        </p:txBody>
      </p:sp>
      <p:sp>
        <p:nvSpPr>
          <p:cNvPr id="4" name="D_72e8b0f8ef51fc13"/>
          <p:cNvSpPr txBox="1">
            <a:spLocks/>
          </p:cNvSpPr>
          <p:nvPr/>
        </p:nvSpPr>
        <p:spPr>
          <a:xfrm>
            <a:off x="465899" y="4909738"/>
            <a:ext cx="8440593" cy="682292"/>
          </a:xfrm>
          <a:prstGeom prst="rect">
            <a:avLst/>
          </a:prstGeom>
        </p:spPr>
        <p:txBody>
          <a:bodyPr lIns="0" tIns="0" rIns="0" bIns="0">
            <a:normAutofit/>
          </a:bodyPr>
          <a:lstStyle/>
          <a:p>
            <a:pPr algn="l"/>
            <a:endParaRPr lang="sl-SI" sz="1600" b="1" dirty="0" smtClean="0">
              <a:solidFill>
                <a:srgbClr val="6C7FB2"/>
              </a:solidFill>
            </a:endParaRPr>
          </a:p>
          <a:p>
            <a:pPr algn="l"/>
            <a:r>
              <a:rPr lang="sl-SI" sz="1600" b="1" dirty="0" smtClean="0">
                <a:solidFill>
                  <a:srgbClr val="6C7FB2"/>
                </a:solidFill>
              </a:rPr>
              <a:t>Rezultati za 31 evropskih držav</a:t>
            </a:r>
          </a:p>
          <a:p>
            <a:pPr marL="0" marR="0" lvl="0" indent="0" algn="l" defTabSz="914400" rtl="0" eaLnBrk="1" fontAlgn="base" latinLnBrk="0" hangingPunct="1">
              <a:lnSpc>
                <a:spcPct val="90000"/>
              </a:lnSpc>
              <a:spcBef>
                <a:spcPct val="30000"/>
              </a:spcBef>
              <a:spcAft>
                <a:spcPct val="0"/>
              </a:spcAft>
              <a:buClr>
                <a:srgbClr val="00529F"/>
              </a:buClr>
              <a:buSzTx/>
              <a:buFontTx/>
              <a:buNone/>
              <a:tabLst/>
              <a:defRPr/>
            </a:pPr>
            <a:endParaRPr kumimoji="0" lang="en-GB" sz="1600" b="1" i="0" u="none" strike="noStrike" kern="0" cap="none" spc="0" normalizeH="0" baseline="0" noProof="0" dirty="0">
              <a:ln>
                <a:noFill/>
              </a:ln>
              <a:solidFill>
                <a:srgbClr val="003399"/>
              </a:solidFill>
              <a:effectLst/>
              <a:uLnTx/>
              <a:uFillTx/>
              <a:latin typeface="+mn-lt"/>
              <a:ea typeface="ＭＳ Ｐゴシック" pitchFamily="-108" charset="-128"/>
              <a:cs typeface="ＭＳ Ｐゴシック" pitchFamily="-108" charset="-128"/>
            </a:endParaRPr>
          </a:p>
        </p:txBody>
      </p:sp>
      <p:sp>
        <p:nvSpPr>
          <p:cNvPr id="6" name="D_c59b101a618791ff"/>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Varnost in zdravje pri delu - skrb vsakogar. Dobro za vas. Dobro za posel.</a:t>
            </a:r>
            <a:endParaRPr lang="en-GB" dirty="0"/>
          </a:p>
        </p:txBody>
      </p:sp>
    </p:spTree>
    <p:extLst>
      <p:ext uri="{BB962C8B-B14F-4D97-AF65-F5344CB8AC3E}">
        <p14:creationId xmlns:p14="http://schemas.microsoft.com/office/powerpoint/2010/main" xmlns="" val="582291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5" name="Rectangle 5"/>
          <p:cNvSpPr>
            <a:spLocks noChangeArrowheads="1"/>
          </p:cNvSpPr>
          <p:nvPr/>
        </p:nvSpPr>
        <p:spPr bwMode="gray">
          <a:xfrm>
            <a:off x="1028700" y="76200"/>
            <a:ext cx="5676900" cy="855663"/>
          </a:xfrm>
          <a:prstGeom prst="rect">
            <a:avLst/>
          </a:prstGeom>
          <a:noFill/>
          <a:ln w="9525">
            <a:noFill/>
            <a:miter lim="800000"/>
            <a:headEnd/>
            <a:tailEnd/>
          </a:ln>
          <a:effectLst/>
        </p:spPr>
        <p:txBody>
          <a:bodyPr lIns="0" tIns="0" rIns="0" bIns="0" anchor="ctr"/>
          <a:lstStyle/>
          <a:p>
            <a:pPr eaLnBrk="1" hangingPunct="1"/>
            <a:endParaRPr lang="en-US" sz="2200" dirty="0">
              <a:latin typeface="Arial Black" pitchFamily="34" charset="0"/>
            </a:endParaRPr>
          </a:p>
        </p:txBody>
      </p:sp>
      <p:sp>
        <p:nvSpPr>
          <p:cNvPr id="25" name="D_2171653cdb849ab5"/>
          <p:cNvSpPr>
            <a:spLocks noGrp="1"/>
          </p:cNvSpPr>
          <p:nvPr>
            <p:ph type="title"/>
          </p:nvPr>
        </p:nvSpPr>
        <p:spPr>
          <a:xfrm>
            <a:off x="452438" y="0"/>
            <a:ext cx="8537183" cy="878779"/>
          </a:xfrm>
        </p:spPr>
        <p:txBody>
          <a:bodyPr>
            <a:normAutofit/>
          </a:bodyPr>
          <a:lstStyle/>
          <a:p>
            <a:r>
              <a:rPr lang="en-GB" sz="2000" dirty="0" smtClean="0">
                <a:latin typeface="Arial" pitchFamily="34" charset="0"/>
                <a:cs typeface="Arial" pitchFamily="34" charset="0"/>
              </a:rPr>
              <a:t>Dojemanje starejših zaposlenih (Slovenija)</a:t>
            </a:r>
            <a:endParaRPr lang="en-GB" sz="2000" dirty="0">
              <a:latin typeface="Arial" pitchFamily="34" charset="0"/>
              <a:cs typeface="Arial" pitchFamily="34" charset="0"/>
            </a:endParaRPr>
          </a:p>
        </p:txBody>
      </p:sp>
      <p:graphicFrame>
        <p:nvGraphicFramePr>
          <p:cNvPr id="6" name="D_399c7c8bd9bd049a"/>
          <p:cNvGraphicFramePr>
            <a:graphicFrameLocks noGrp="1"/>
          </p:cNvGraphicFramePr>
          <p:nvPr>
            <p:extLst>
              <p:ext uri="{D42A27DB-BD31-4B8C-83A1-F6EECF244321}">
                <p14:modId xmlns:p14="http://schemas.microsoft.com/office/powerpoint/2010/main" xmlns="" val="3148509070"/>
              </p:ext>
            </p:extLst>
          </p:nvPr>
        </p:nvGraphicFramePr>
        <p:xfrm>
          <a:off x="342900" y="2438400"/>
          <a:ext cx="3571009" cy="3354452"/>
        </p:xfrm>
        <a:graphic>
          <a:graphicData uri="http://schemas.openxmlformats.org/drawingml/2006/table">
            <a:tbl>
              <a:tblPr firstRow="1" bandRow="1">
                <a:tableStyleId>{2D5ABB26-0587-4C30-8999-92F81FD0307C}</a:tableStyleId>
              </a:tblPr>
              <a:tblGrid>
                <a:gridCol w="3571009"/>
              </a:tblGrid>
              <a:tr h="732112">
                <a:tc>
                  <a:txBody>
                    <a:bodyPr/>
                    <a:lstStyle/>
                    <a:p>
                      <a:pPr algn="r">
                        <a:lnSpc>
                          <a:spcPct val="100000"/>
                        </a:lnSpc>
                      </a:pPr>
                      <a:r>
                        <a:rPr lang="en-GB" sz="1400" b="0" dirty="0" smtClean="0">
                          <a:latin typeface="Arial" pitchFamily="34" charset="0"/>
                          <a:cs typeface="Arial" pitchFamily="34" charset="0"/>
                        </a:rPr>
                        <a:t>So dlje časa na bolniški </a:t>
                      </a:r>
                      <a:endParaRPr lang="en-GB" sz="1400" b="0" dirty="0">
                        <a:solidFill>
                          <a:schemeClr val="tx1"/>
                        </a:solidFill>
                        <a:latin typeface="Arial" pitchFamily="34" charset="0"/>
                        <a:cs typeface="Arial" pitchFamily="34" charset="0"/>
                      </a:endParaRPr>
                    </a:p>
                  </a:txBody>
                  <a:tcPr anchor="ctr"/>
                </a:tc>
              </a:tr>
              <a:tr h="572960">
                <a:tc>
                  <a:txBody>
                    <a:bodyPr/>
                    <a:lstStyle/>
                    <a:p>
                      <a:pPr algn="r">
                        <a:lnSpc>
                          <a:spcPct val="100000"/>
                        </a:lnSpc>
                      </a:pPr>
                      <a:r>
                        <a:rPr lang="en-GB" sz="1400" b="0" smtClean="0">
                          <a:solidFill>
                            <a:schemeClr val="tx1"/>
                          </a:solidFill>
                          <a:latin typeface="Arial" pitchFamily="34" charset="0"/>
                          <a:cs typeface="Arial" pitchFamily="34" charset="0"/>
                        </a:rPr>
                        <a:t>Imajo več nezgod pri delu</a:t>
                      </a:r>
                      <a:endParaRPr lang="en-GB" sz="1400" b="0" dirty="0">
                        <a:solidFill>
                          <a:schemeClr val="tx1"/>
                        </a:solidFill>
                        <a:latin typeface="Arial" pitchFamily="34" charset="0"/>
                        <a:cs typeface="Arial" pitchFamily="34" charset="0"/>
                      </a:endParaRPr>
                    </a:p>
                  </a:txBody>
                  <a:tcPr anchor="ctr"/>
                </a:tc>
              </a:tr>
              <a:tr h="726928">
                <a:tc>
                  <a:txBody>
                    <a:bodyPr/>
                    <a:lstStyle/>
                    <a:p>
                      <a:pPr algn="r">
                        <a:lnSpc>
                          <a:spcPct val="100000"/>
                        </a:lnSpc>
                      </a:pPr>
                      <a:r>
                        <a:rPr lang="en-GB" sz="1400" b="0" smtClean="0">
                          <a:solidFill>
                            <a:schemeClr val="tx1"/>
                          </a:solidFill>
                          <a:latin typeface="Arial" pitchFamily="34" charset="0"/>
                          <a:cs typeface="Arial" pitchFamily="34" charset="0"/>
                        </a:rPr>
                        <a:t>So v službi manj produktivni</a:t>
                      </a:r>
                      <a:endParaRPr lang="en-GB" sz="1400" b="0" dirty="0">
                        <a:solidFill>
                          <a:schemeClr val="tx1"/>
                        </a:solidFill>
                        <a:latin typeface="Arial" pitchFamily="34" charset="0"/>
                        <a:cs typeface="Arial" pitchFamily="34" charset="0"/>
                      </a:endParaRPr>
                    </a:p>
                  </a:txBody>
                  <a:tcPr anchor="ctr"/>
                </a:tc>
              </a:tr>
              <a:tr h="590340">
                <a:tc>
                  <a:txBody>
                    <a:bodyPr/>
                    <a:lstStyle/>
                    <a:p>
                      <a:pPr algn="r">
                        <a:lnSpc>
                          <a:spcPct val="100000"/>
                        </a:lnSpc>
                      </a:pPr>
                      <a:r>
                        <a:rPr lang="en-GB" sz="1400" b="0" smtClean="0">
                          <a:solidFill>
                            <a:schemeClr val="tx1"/>
                          </a:solidFill>
                          <a:latin typeface="Arial" pitchFamily="34" charset="0"/>
                          <a:cs typeface="Arial" pitchFamily="34" charset="0"/>
                        </a:rPr>
                        <a:t>Se težje prilagajajo spremembam v službi</a:t>
                      </a:r>
                      <a:endParaRPr lang="en-GB" sz="1400" b="0" dirty="0">
                        <a:solidFill>
                          <a:schemeClr val="tx1"/>
                        </a:solidFill>
                        <a:latin typeface="Arial" pitchFamily="34" charset="0"/>
                        <a:cs typeface="Arial" pitchFamily="34" charset="0"/>
                      </a:endParaRPr>
                    </a:p>
                  </a:txBody>
                  <a:tcPr anchor="ctr"/>
                </a:tc>
              </a:tr>
              <a:tr h="732112">
                <a:tc>
                  <a:txBody>
                    <a:bodyPr/>
                    <a:lstStyle/>
                    <a:p>
                      <a:pPr algn="r">
                        <a:lnSpc>
                          <a:spcPct val="100000"/>
                        </a:lnSpc>
                      </a:pPr>
                      <a:r>
                        <a:rPr lang="en-GB" sz="1400" b="0" dirty="0" smtClean="0">
                          <a:solidFill>
                            <a:schemeClr val="tx1"/>
                          </a:solidFill>
                          <a:latin typeface="Arial" pitchFamily="34" charset="0"/>
                          <a:cs typeface="Arial" pitchFamily="34" charset="0"/>
                        </a:rPr>
                        <a:t>Bolj trpijo zaradi stresa v zvezi z delom</a:t>
                      </a:r>
                      <a:endParaRPr lang="en-GB" sz="1400" b="0" dirty="0">
                        <a:solidFill>
                          <a:schemeClr val="tx1"/>
                        </a:solidFill>
                        <a:latin typeface="Arial" pitchFamily="34" charset="0"/>
                        <a:cs typeface="Arial" pitchFamily="34" charset="0"/>
                      </a:endParaRPr>
                    </a:p>
                  </a:txBody>
                  <a:tcPr anchor="ctr"/>
                </a:tc>
              </a:tr>
            </a:tbl>
          </a:graphicData>
        </a:graphic>
      </p:graphicFrame>
      <p:sp>
        <p:nvSpPr>
          <p:cNvPr id="7" name="D_b9fe90baf7de9ab5"/>
          <p:cNvSpPr txBox="1"/>
          <p:nvPr/>
        </p:nvSpPr>
        <p:spPr>
          <a:xfrm>
            <a:off x="361319" y="1213691"/>
            <a:ext cx="8752114" cy="488657"/>
          </a:xfrm>
          <a:prstGeom prst="rect">
            <a:avLst/>
          </a:prstGeom>
          <a:noFill/>
        </p:spPr>
        <p:txBody>
          <a:bodyPr wrap="square" rtlCol="0">
            <a:noAutofit/>
          </a:bodyPr>
          <a:lstStyle/>
          <a:p>
            <a:pPr algn="l"/>
            <a:r>
              <a:rPr lang="en-GB" sz="1600" b="1" dirty="0" smtClean="0">
                <a:solidFill>
                  <a:schemeClr val="tx1"/>
                </a:solidFill>
              </a:rPr>
              <a:t>Ali menite, da starejši zaposleni v primerjavi z drugimi zaposlenimi...   (%)</a:t>
            </a:r>
            <a:endParaRPr lang="en-GB" sz="1600" b="1" dirty="0">
              <a:solidFill>
                <a:schemeClr val="tx1"/>
              </a:solidFill>
            </a:endParaRPr>
          </a:p>
        </p:txBody>
      </p:sp>
      <p:graphicFrame>
        <p:nvGraphicFramePr>
          <p:cNvPr id="8" name="D_5dfb372df6e90139"/>
          <p:cNvGraphicFramePr/>
          <p:nvPr>
            <p:extLst>
              <p:ext uri="{D42A27DB-BD31-4B8C-83A1-F6EECF244321}">
                <p14:modId xmlns:p14="http://schemas.microsoft.com/office/powerpoint/2010/main" xmlns="" val="2788358949"/>
              </p:ext>
            </p:extLst>
          </p:nvPr>
        </p:nvGraphicFramePr>
        <p:xfrm>
          <a:off x="1689100" y="1531915"/>
          <a:ext cx="6629400" cy="435824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a:off x="458788" y="1556416"/>
            <a:ext cx="7402512"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9" name="D_af3ed999bd0062b5"/>
          <p:cNvSpPr txBox="1">
            <a:spLocks noChangeArrowheads="1"/>
          </p:cNvSpPr>
          <p:nvPr/>
        </p:nvSpPr>
        <p:spPr bwMode="gray">
          <a:xfrm>
            <a:off x="458788" y="5788025"/>
            <a:ext cx="7770812" cy="317500"/>
          </a:xfrm>
          <a:prstGeom prst="rect">
            <a:avLst/>
          </a:prstGeom>
          <a:solidFill>
            <a:schemeClr val="accent4"/>
          </a:solidFill>
          <a:ln w="9525">
            <a:noFill/>
            <a:miter lim="800000"/>
            <a:headEnd/>
            <a:tailEnd/>
          </a:ln>
          <a:effectLst/>
        </p:spPr>
        <p:txBody>
          <a:bodyPr vert="horz" wrap="square" lIns="108000" tIns="0" rIns="108000" bIns="0" numCol="1" anchor="ctr" anchorCtr="0" compatLnSpc="1">
            <a:prstTxWarp prst="textNoShape">
              <a:avLst/>
            </a:prstTxWarp>
          </a:bodyPr>
          <a:lstStyle/>
          <a:p>
            <a:pPr marL="233363" lvl="0" indent="-233363" algn="r" eaLnBrk="1" hangingPunct="1">
              <a:spcBef>
                <a:spcPct val="20000"/>
              </a:spcBef>
            </a:pPr>
            <a:r>
              <a:rPr lang="en-US" sz="1200" b="1" kern="0" smtClean="0">
                <a:solidFill>
                  <a:srgbClr val="003399"/>
                </a:solidFill>
                <a:latin typeface="Arial" pitchFamily="34" charset="0"/>
                <a:cs typeface="Arial" pitchFamily="34" charset="0"/>
              </a:rPr>
              <a:t>Populacija:</a:t>
            </a:r>
            <a:r>
              <a:rPr lang="en-US" sz="1200" kern="0" smtClean="0">
                <a:solidFill>
                  <a:srgbClr val="003399"/>
                </a:solidFill>
                <a:latin typeface="Arial" pitchFamily="34" charset="0"/>
                <a:cs typeface="Arial" pitchFamily="34" charset="0"/>
              </a:rPr>
              <a:t> Zaposleni, stari 18+</a:t>
            </a:r>
            <a:endParaRPr lang="en-US" sz="1200" kern="0" dirty="0" smtClean="0">
              <a:solidFill>
                <a:srgbClr val="003399"/>
              </a:solidFill>
              <a:latin typeface="Arial" pitchFamily="34" charset="0"/>
              <a:cs typeface="Arial" pitchFamily="34" charset="0"/>
            </a:endParaRPr>
          </a:p>
        </p:txBody>
      </p:sp>
      <p:graphicFrame>
        <p:nvGraphicFramePr>
          <p:cNvPr id="3" name="Ipsos Ribbon Rules" hidden="1"/>
          <p:cNvGraphicFramePr/>
          <p:nvPr>
            <p:extLst>
              <p:ext uri="{D42A27DB-BD31-4B8C-83A1-F6EECF244321}">
                <p14:modId xmlns:p14="http://schemas.microsoft.com/office/powerpoint/2010/main" xmlns="" val="1001090034"/>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47123" y="4943168"/>
            <a:ext cx="241113" cy="354059"/>
          </a:xfrm>
          <a:prstGeom prst="ellipse">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p:cNvSpPr/>
          <p:nvPr/>
        </p:nvSpPr>
        <p:spPr>
          <a:xfrm>
            <a:off x="5483411" y="4960890"/>
            <a:ext cx="241113" cy="354059"/>
          </a:xfrm>
          <a:prstGeom prst="ellipse">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D_ecb0bb9d15b02ad7"/>
          <p:cNvSpPr>
            <a:spLocks noGrp="1"/>
          </p:cNvSpPr>
          <p:nvPr>
            <p:ph type="title"/>
          </p:nvPr>
        </p:nvSpPr>
        <p:spPr>
          <a:xfrm>
            <a:off x="452438" y="0"/>
            <a:ext cx="7689613" cy="878779"/>
          </a:xfrm>
        </p:spPr>
        <p:txBody>
          <a:bodyPr>
            <a:normAutofit/>
          </a:bodyPr>
          <a:lstStyle/>
          <a:p>
            <a:r>
              <a:rPr lang="en-GB" sz="2000" dirty="0" smtClean="0">
                <a:latin typeface="Arial" pitchFamily="34" charset="0"/>
                <a:cs typeface="Arial" pitchFamily="34" charset="0"/>
              </a:rPr>
              <a:t>Dojemanje starejših zaposlenih - Težje se prilagajajo spremembam v službi</a:t>
            </a:r>
            <a:endParaRPr lang="en-GB" sz="2000" dirty="0">
              <a:latin typeface="Arial" pitchFamily="34" charset="0"/>
              <a:cs typeface="Arial" pitchFamily="34" charset="0"/>
            </a:endParaRPr>
          </a:p>
        </p:txBody>
      </p:sp>
      <p:sp>
        <p:nvSpPr>
          <p:cNvPr id="47" name="D_3d9806b2e2016757"/>
          <p:cNvSpPr txBox="1"/>
          <p:nvPr/>
        </p:nvSpPr>
        <p:spPr>
          <a:xfrm>
            <a:off x="395898" y="1252603"/>
            <a:ext cx="7397767" cy="938150"/>
          </a:xfrm>
          <a:prstGeom prst="rect">
            <a:avLst/>
          </a:prstGeom>
          <a:noFill/>
        </p:spPr>
        <p:txBody>
          <a:bodyPr wrap="square" rtlCol="0">
            <a:noAutofit/>
          </a:bodyPr>
          <a:lstStyle/>
          <a:p>
            <a:pPr algn="l"/>
            <a:r>
              <a:rPr lang="sl-SI" sz="1600" b="1" dirty="0" smtClean="0">
                <a:solidFill>
                  <a:schemeClr val="tx1"/>
                </a:solidFill>
              </a:rPr>
              <a:t>Ali menite, da se starejši zaposleni v primerjavi z drugimi zaposlenimi  težje prilagajajo spremembam v službi? (%)</a:t>
            </a:r>
          </a:p>
        </p:txBody>
      </p:sp>
      <p:cxnSp>
        <p:nvCxnSpPr>
          <p:cNvPr id="11" name="Straight Connector 10"/>
          <p:cNvCxnSpPr/>
          <p:nvPr/>
        </p:nvCxnSpPr>
        <p:spPr>
          <a:xfrm>
            <a:off x="458788" y="1828800"/>
            <a:ext cx="7402512"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3" name="D_a19c8b12e26399b7"/>
          <p:cNvSpPr txBox="1">
            <a:spLocks noChangeArrowheads="1"/>
          </p:cNvSpPr>
          <p:nvPr/>
        </p:nvSpPr>
        <p:spPr bwMode="gray">
          <a:xfrm>
            <a:off x="457200" y="5526755"/>
            <a:ext cx="8249055" cy="327453"/>
          </a:xfrm>
          <a:prstGeom prst="rect">
            <a:avLst/>
          </a:prstGeom>
          <a:solidFill>
            <a:schemeClr val="accent4"/>
          </a:solidFill>
          <a:ln w="9525">
            <a:noFill/>
            <a:miter lim="800000"/>
            <a:headEnd/>
            <a:tailEnd/>
          </a:ln>
          <a:effectLst/>
        </p:spPr>
        <p:txBody>
          <a:bodyPr vert="horz" wrap="square" lIns="90000" tIns="0" rIns="90000" bIns="0" numCol="1" anchor="ctr" anchorCtr="0" compatLnSpc="1">
            <a:prstTxWarp prst="textNoShape">
              <a:avLst/>
            </a:prstTxWarp>
          </a:bodyPr>
          <a:lstStyle/>
          <a:p>
            <a:pPr marL="233363" lvl="0" indent="-233363" algn="r" eaLnBrk="1" hangingPunct="1">
              <a:spcBef>
                <a:spcPct val="20000"/>
              </a:spcBef>
            </a:pPr>
            <a:r>
              <a:rPr lang="en-US" sz="1200" b="1" kern="0" smtClean="0">
                <a:solidFill>
                  <a:srgbClr val="003399"/>
                </a:solidFill>
                <a:latin typeface="Arial" pitchFamily="34" charset="0"/>
                <a:cs typeface="Arial" pitchFamily="34" charset="0"/>
              </a:rPr>
              <a:t>Populacija:</a:t>
            </a:r>
            <a:r>
              <a:rPr lang="en-US" sz="1200" kern="0" smtClean="0">
                <a:solidFill>
                  <a:srgbClr val="003399"/>
                </a:solidFill>
                <a:latin typeface="Arial" pitchFamily="34" charset="0"/>
                <a:cs typeface="Arial" pitchFamily="34" charset="0"/>
              </a:rPr>
              <a:t> Zaposleni, stari 18+</a:t>
            </a:r>
            <a:endParaRPr lang="en-US" sz="1200" kern="0" dirty="0" smtClean="0">
              <a:solidFill>
                <a:srgbClr val="003399"/>
              </a:solidFill>
              <a:latin typeface="Arial" pitchFamily="34" charset="0"/>
              <a:cs typeface="Arial" pitchFamily="34" charset="0"/>
            </a:endParaRPr>
          </a:p>
        </p:txBody>
      </p:sp>
      <p:graphicFrame>
        <p:nvGraphicFramePr>
          <p:cNvPr id="10" name="D_196531d2d7c8baf7"/>
          <p:cNvGraphicFramePr/>
          <p:nvPr>
            <p:extLst>
              <p:ext uri="{D42A27DB-BD31-4B8C-83A1-F6EECF244321}">
                <p14:modId xmlns:p14="http://schemas.microsoft.com/office/powerpoint/2010/main" xmlns="" val="213336329"/>
              </p:ext>
            </p:extLst>
          </p:nvPr>
        </p:nvGraphicFramePr>
        <p:xfrm>
          <a:off x="304800" y="1562099"/>
          <a:ext cx="8534400" cy="3904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xmlns="" val="1573628035"/>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542259" y="1127051"/>
            <a:ext cx="8165806" cy="4724370"/>
          </a:xfrm>
          <a:prstGeom prst="rect">
            <a:avLst/>
          </a:prstGeom>
        </p:spPr>
        <p:txBody>
          <a:bodyPr wrap="square">
            <a:spAutoFit/>
          </a:bodyPr>
          <a:lstStyle/>
          <a:p>
            <a:pPr algn="l">
              <a:lnSpc>
                <a:spcPct val="150000"/>
              </a:lnSpc>
              <a:spcBef>
                <a:spcPts val="600"/>
              </a:spcBef>
            </a:pPr>
            <a:endParaRPr lang="sl-SI" sz="1600" b="1" dirty="0" smtClean="0">
              <a:solidFill>
                <a:srgbClr val="003399"/>
              </a:solidFill>
            </a:endParaRPr>
          </a:p>
          <a:p>
            <a:pPr marL="342900" indent="-342900" algn="l">
              <a:lnSpc>
                <a:spcPct val="150000"/>
              </a:lnSpc>
              <a:spcBef>
                <a:spcPts val="600"/>
              </a:spcBef>
              <a:buFont typeface="+mj-lt"/>
              <a:buAutoNum type="arabicPeriod"/>
            </a:pPr>
            <a:endParaRPr lang="sl-SI" sz="1600" b="1" dirty="0" smtClean="0">
              <a:solidFill>
                <a:srgbClr val="003399"/>
              </a:solidFill>
            </a:endParaRPr>
          </a:p>
          <a:p>
            <a:pPr algn="l">
              <a:lnSpc>
                <a:spcPct val="150000"/>
              </a:lnSpc>
              <a:spcBef>
                <a:spcPts val="600"/>
              </a:spcBef>
            </a:pPr>
            <a:endParaRPr lang="sl-SI" sz="1600" b="1" dirty="0" smtClean="0">
              <a:solidFill>
                <a:srgbClr val="003399"/>
              </a:solidFill>
            </a:endParaRPr>
          </a:p>
          <a:p>
            <a:pPr algn="l">
              <a:lnSpc>
                <a:spcPct val="150000"/>
              </a:lnSpc>
              <a:spcBef>
                <a:spcPts val="600"/>
              </a:spcBef>
            </a:pPr>
            <a:r>
              <a:rPr lang="sl-SI" sz="1600" b="1" dirty="0" smtClean="0">
                <a:solidFill>
                  <a:srgbClr val="FF0000"/>
                </a:solidFill>
              </a:rPr>
              <a:t>Kar osem od desetih slovenskih delavcev </a:t>
            </a:r>
            <a:r>
              <a:rPr lang="sl-SI" sz="1600" b="1" dirty="0" smtClean="0">
                <a:solidFill>
                  <a:srgbClr val="003399"/>
                </a:solidFill>
              </a:rPr>
              <a:t>(83 %) meni, da so se </a:t>
            </a:r>
            <a:r>
              <a:rPr lang="sl-SI" sz="1600" b="1" dirty="0" smtClean="0">
                <a:solidFill>
                  <a:srgbClr val="FF0000"/>
                </a:solidFill>
              </a:rPr>
              <a:t>delavci, starejši od 60 let, manj sposobni prilagajati spremembam pri delu </a:t>
            </a:r>
            <a:r>
              <a:rPr lang="sl-SI" sz="1600" b="1" dirty="0" smtClean="0">
                <a:solidFill>
                  <a:srgbClr val="003399"/>
                </a:solidFill>
              </a:rPr>
              <a:t>kot drugi delavci. Čeprav večina evropskih delavcev (60 %) deli to mišljenje, je </a:t>
            </a:r>
            <a:r>
              <a:rPr lang="sl-SI" sz="1600" b="1" dirty="0" smtClean="0">
                <a:solidFill>
                  <a:srgbClr val="FF0000"/>
                </a:solidFill>
              </a:rPr>
              <a:t>podatek za Slovenijo najvišji</a:t>
            </a:r>
            <a:r>
              <a:rPr lang="sl-SI" sz="1600" b="1" dirty="0" smtClean="0">
                <a:solidFill>
                  <a:srgbClr val="003399"/>
                </a:solidFill>
              </a:rPr>
              <a:t> izmed vseh 31 anketiranih držav. Slednjega mnenja je bistveno več slovenskih delavcev, starih od 18-54 (86 %), kot delavcev, starejših od 55 let (63 %).</a:t>
            </a:r>
          </a:p>
          <a:p>
            <a:pPr marL="342900" indent="-342900" algn="l">
              <a:lnSpc>
                <a:spcPct val="150000"/>
              </a:lnSpc>
              <a:spcBef>
                <a:spcPts val="600"/>
              </a:spcBef>
              <a:buFont typeface="+mj-lt"/>
              <a:buAutoNum type="arabicPeriod"/>
            </a:pPr>
            <a:endParaRPr lang="sl-SI" sz="1600" b="1" dirty="0" smtClean="0">
              <a:solidFill>
                <a:srgbClr val="003399"/>
              </a:solidFill>
            </a:endParaRPr>
          </a:p>
          <a:p>
            <a:pPr algn="l">
              <a:spcBef>
                <a:spcPts val="600"/>
              </a:spcBef>
            </a:pPr>
            <a:endParaRPr lang="sl-SI" sz="1600" b="1" dirty="0" smtClean="0">
              <a:solidFill>
                <a:srgbClr val="003399"/>
              </a:solidFill>
            </a:endParaRPr>
          </a:p>
          <a:p>
            <a:pPr marL="0" indent="0" algn="l">
              <a:spcBef>
                <a:spcPts val="600"/>
              </a:spcBef>
            </a:pPr>
            <a:endParaRPr lang="en-GB" sz="1500" b="1" dirty="0" smtClean="0">
              <a:solidFill>
                <a:srgbClr val="003399"/>
              </a:solidFill>
              <a:cs typeface="ＭＳ Ｐゴシック" pitchFamily="-108"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51136" y="4933646"/>
            <a:ext cx="237322" cy="363583"/>
          </a:xfrm>
          <a:prstGeom prst="ellipse">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D_25544ea5b22aae67"/>
          <p:cNvSpPr>
            <a:spLocks noGrp="1"/>
          </p:cNvSpPr>
          <p:nvPr>
            <p:ph type="title"/>
          </p:nvPr>
        </p:nvSpPr>
        <p:spPr>
          <a:xfrm>
            <a:off x="452438" y="0"/>
            <a:ext cx="7689613" cy="878779"/>
          </a:xfrm>
        </p:spPr>
        <p:txBody>
          <a:bodyPr>
            <a:normAutofit/>
          </a:bodyPr>
          <a:lstStyle/>
          <a:p>
            <a:r>
              <a:rPr lang="en-GB" sz="2000" dirty="0" smtClean="0">
                <a:latin typeface="Arial" pitchFamily="34" charset="0"/>
                <a:cs typeface="Arial" pitchFamily="34" charset="0"/>
              </a:rPr>
              <a:t>Dojemanje starejših zaposlenih - Bolj trpijo zaradi stresa v zvezi z delom</a:t>
            </a:r>
            <a:endParaRPr lang="en-GB" sz="2000" dirty="0">
              <a:latin typeface="Arial" pitchFamily="34" charset="0"/>
              <a:cs typeface="Arial" pitchFamily="34" charset="0"/>
            </a:endParaRPr>
          </a:p>
        </p:txBody>
      </p:sp>
      <p:sp>
        <p:nvSpPr>
          <p:cNvPr id="47" name="D_3af2d5574ed4ae67"/>
          <p:cNvSpPr txBox="1"/>
          <p:nvPr/>
        </p:nvSpPr>
        <p:spPr>
          <a:xfrm>
            <a:off x="395898" y="1252603"/>
            <a:ext cx="7619693" cy="938150"/>
          </a:xfrm>
          <a:prstGeom prst="rect">
            <a:avLst/>
          </a:prstGeom>
          <a:noFill/>
        </p:spPr>
        <p:txBody>
          <a:bodyPr wrap="square" rtlCol="0">
            <a:noAutofit/>
          </a:bodyPr>
          <a:lstStyle/>
          <a:p>
            <a:pPr algn="l"/>
            <a:r>
              <a:rPr lang="en-GB" sz="1600" b="1" dirty="0" smtClean="0">
                <a:solidFill>
                  <a:schemeClr val="tx1"/>
                </a:solidFill>
              </a:rPr>
              <a:t>Ali menite, da starejši zaposleni v primerjavi z drugimi zaposlenimi bolj trpijo zaradi stresa v zvezi z </a:t>
            </a:r>
            <a:r>
              <a:rPr lang="en-GB" sz="1600" b="1" dirty="0" err="1" smtClean="0">
                <a:solidFill>
                  <a:schemeClr val="tx1"/>
                </a:solidFill>
              </a:rPr>
              <a:t>delom</a:t>
            </a:r>
            <a:r>
              <a:rPr lang="sl-SI" sz="1600" b="1" dirty="0" smtClean="0">
                <a:solidFill>
                  <a:schemeClr val="tx1"/>
                </a:solidFill>
              </a:rPr>
              <a:t>?</a:t>
            </a:r>
            <a:r>
              <a:rPr lang="en-GB" sz="1600" b="1" dirty="0" smtClean="0">
                <a:solidFill>
                  <a:schemeClr val="tx1"/>
                </a:solidFill>
              </a:rPr>
              <a:t>  (%)</a:t>
            </a:r>
          </a:p>
        </p:txBody>
      </p:sp>
      <p:cxnSp>
        <p:nvCxnSpPr>
          <p:cNvPr id="11" name="Straight Connector 10"/>
          <p:cNvCxnSpPr/>
          <p:nvPr/>
        </p:nvCxnSpPr>
        <p:spPr>
          <a:xfrm>
            <a:off x="458788" y="1828800"/>
            <a:ext cx="7402512"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3" name="D_567b1489bd2c2e67"/>
          <p:cNvSpPr txBox="1">
            <a:spLocks noChangeArrowheads="1"/>
          </p:cNvSpPr>
          <p:nvPr/>
        </p:nvSpPr>
        <p:spPr bwMode="gray">
          <a:xfrm>
            <a:off x="457200" y="5655545"/>
            <a:ext cx="8249055" cy="327453"/>
          </a:xfrm>
          <a:prstGeom prst="rect">
            <a:avLst/>
          </a:prstGeom>
          <a:solidFill>
            <a:schemeClr val="accent4"/>
          </a:solidFill>
          <a:ln w="9525">
            <a:noFill/>
            <a:miter lim="800000"/>
            <a:headEnd/>
            <a:tailEnd/>
          </a:ln>
          <a:effectLst/>
        </p:spPr>
        <p:txBody>
          <a:bodyPr vert="horz" wrap="square" lIns="90000" tIns="0" rIns="90000" bIns="0" numCol="1" anchor="ctr" anchorCtr="0" compatLnSpc="1">
            <a:prstTxWarp prst="textNoShape">
              <a:avLst/>
            </a:prstTxWarp>
          </a:bodyPr>
          <a:lstStyle/>
          <a:p>
            <a:pPr marL="233363" lvl="0" indent="-233363" algn="r" eaLnBrk="1" hangingPunct="1">
              <a:spcBef>
                <a:spcPct val="20000"/>
              </a:spcBef>
            </a:pPr>
            <a:r>
              <a:rPr lang="en-US" sz="1200" b="1" kern="0" smtClean="0">
                <a:solidFill>
                  <a:srgbClr val="003399"/>
                </a:solidFill>
                <a:latin typeface="Arial" pitchFamily="34" charset="0"/>
                <a:cs typeface="Arial" pitchFamily="34" charset="0"/>
              </a:rPr>
              <a:t>Populacija:</a:t>
            </a:r>
            <a:r>
              <a:rPr lang="en-US" sz="1200" kern="0" smtClean="0">
                <a:solidFill>
                  <a:srgbClr val="003399"/>
                </a:solidFill>
                <a:latin typeface="Arial" pitchFamily="34" charset="0"/>
                <a:cs typeface="Arial" pitchFamily="34" charset="0"/>
              </a:rPr>
              <a:t> Zaposleni, stari 18+</a:t>
            </a:r>
            <a:endParaRPr lang="en-US" sz="1200" kern="0" dirty="0" smtClean="0">
              <a:solidFill>
                <a:srgbClr val="003399"/>
              </a:solidFill>
              <a:latin typeface="Arial" pitchFamily="34" charset="0"/>
              <a:cs typeface="Arial" pitchFamily="34" charset="0"/>
            </a:endParaRPr>
          </a:p>
        </p:txBody>
      </p:sp>
      <p:sp>
        <p:nvSpPr>
          <p:cNvPr id="14" name="Oval 13"/>
          <p:cNvSpPr/>
          <p:nvPr/>
        </p:nvSpPr>
        <p:spPr>
          <a:xfrm>
            <a:off x="5210978" y="4951366"/>
            <a:ext cx="237322" cy="363583"/>
          </a:xfrm>
          <a:prstGeom prst="ellipse">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10" name="D_32a1464216d6ddc7"/>
          <p:cNvGraphicFramePr/>
          <p:nvPr>
            <p:extLst>
              <p:ext uri="{D42A27DB-BD31-4B8C-83A1-F6EECF244321}">
                <p14:modId xmlns:p14="http://schemas.microsoft.com/office/powerpoint/2010/main" xmlns="" val="448354427"/>
              </p:ext>
            </p:extLst>
          </p:nvPr>
        </p:nvGraphicFramePr>
        <p:xfrm>
          <a:off x="304800" y="1562099"/>
          <a:ext cx="8534400" cy="3904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xmlns="" val="432893084"/>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542259" y="1127051"/>
            <a:ext cx="8165806" cy="4139595"/>
          </a:xfrm>
          <a:prstGeom prst="rect">
            <a:avLst/>
          </a:prstGeom>
        </p:spPr>
        <p:txBody>
          <a:bodyPr wrap="square">
            <a:spAutoFit/>
          </a:bodyPr>
          <a:lstStyle/>
          <a:p>
            <a:pPr algn="l">
              <a:lnSpc>
                <a:spcPct val="150000"/>
              </a:lnSpc>
              <a:spcBef>
                <a:spcPts val="600"/>
              </a:spcBef>
            </a:pPr>
            <a:endParaRPr lang="sl-SI" sz="1600" b="1" dirty="0" smtClean="0">
              <a:solidFill>
                <a:srgbClr val="003399"/>
              </a:solidFill>
            </a:endParaRPr>
          </a:p>
          <a:p>
            <a:pPr algn="l">
              <a:lnSpc>
                <a:spcPct val="150000"/>
              </a:lnSpc>
              <a:spcBef>
                <a:spcPts val="600"/>
              </a:spcBef>
            </a:pPr>
            <a:endParaRPr lang="sl-SI" sz="1600" b="1" dirty="0" smtClean="0">
              <a:solidFill>
                <a:srgbClr val="003399"/>
              </a:solidFill>
            </a:endParaRPr>
          </a:p>
          <a:p>
            <a:pPr algn="l">
              <a:lnSpc>
                <a:spcPct val="150000"/>
              </a:lnSpc>
              <a:spcBef>
                <a:spcPts val="600"/>
              </a:spcBef>
            </a:pPr>
            <a:endParaRPr lang="sl-SI" sz="1600" b="1" dirty="0" smtClean="0">
              <a:solidFill>
                <a:srgbClr val="003399"/>
              </a:solidFill>
            </a:endParaRPr>
          </a:p>
          <a:p>
            <a:pPr algn="l">
              <a:lnSpc>
                <a:spcPct val="150000"/>
              </a:lnSpc>
              <a:spcBef>
                <a:spcPts val="600"/>
              </a:spcBef>
            </a:pPr>
            <a:endParaRPr lang="sl-SI" sz="1600" b="1" dirty="0" smtClean="0">
              <a:solidFill>
                <a:srgbClr val="003399"/>
              </a:solidFill>
            </a:endParaRPr>
          </a:p>
          <a:p>
            <a:pPr algn="l">
              <a:lnSpc>
                <a:spcPct val="150000"/>
              </a:lnSpc>
              <a:spcBef>
                <a:spcPts val="600"/>
              </a:spcBef>
            </a:pPr>
            <a:r>
              <a:rPr lang="sl-SI" sz="1600" b="1" dirty="0" smtClean="0">
                <a:solidFill>
                  <a:srgbClr val="003399"/>
                </a:solidFill>
              </a:rPr>
              <a:t>Kar 70 % slovenskih anketirancev meni, da </a:t>
            </a:r>
            <a:r>
              <a:rPr lang="sl-SI" sz="1600" b="1" dirty="0" smtClean="0">
                <a:solidFill>
                  <a:srgbClr val="FF0000"/>
                </a:solidFill>
              </a:rPr>
              <a:t>zaposleni, starejši od 60 let, bolj trpijo zaradi stresa v zvezi z delom </a:t>
            </a:r>
            <a:r>
              <a:rPr lang="sl-SI" sz="1600" b="1" dirty="0" smtClean="0">
                <a:solidFill>
                  <a:srgbClr val="003399"/>
                </a:solidFill>
              </a:rPr>
              <a:t>kot drugi zaposleni (povprečje EU 27 znaša 42 %).</a:t>
            </a:r>
          </a:p>
          <a:p>
            <a:pPr marL="342900" indent="-342900" algn="l">
              <a:lnSpc>
                <a:spcPct val="150000"/>
              </a:lnSpc>
              <a:spcBef>
                <a:spcPts val="600"/>
              </a:spcBef>
              <a:buFont typeface="+mj-lt"/>
              <a:buAutoNum type="arabicPeriod"/>
            </a:pPr>
            <a:endParaRPr lang="sl-SI" sz="1600" b="1" dirty="0" smtClean="0">
              <a:solidFill>
                <a:srgbClr val="003399"/>
              </a:solidFill>
            </a:endParaRPr>
          </a:p>
          <a:p>
            <a:pPr marL="342900" indent="-342900" algn="l">
              <a:lnSpc>
                <a:spcPct val="150000"/>
              </a:lnSpc>
              <a:spcBef>
                <a:spcPts val="600"/>
              </a:spcBef>
              <a:buFont typeface="+mj-lt"/>
              <a:buAutoNum type="arabicPeriod"/>
            </a:pPr>
            <a:endParaRPr lang="sl-SI" sz="1600" b="1" dirty="0" smtClean="0">
              <a:solidFill>
                <a:srgbClr val="003399"/>
              </a:solidFill>
            </a:endParaRPr>
          </a:p>
          <a:p>
            <a:pPr algn="l">
              <a:spcBef>
                <a:spcPts val="600"/>
              </a:spcBef>
            </a:pPr>
            <a:endParaRPr lang="sl-SI" sz="1600" b="1" dirty="0" smtClean="0">
              <a:solidFill>
                <a:srgbClr val="003399"/>
              </a:solidFill>
            </a:endParaRPr>
          </a:p>
          <a:p>
            <a:pPr marL="0" indent="0" algn="l">
              <a:spcBef>
                <a:spcPts val="600"/>
              </a:spcBef>
            </a:pPr>
            <a:endParaRPr lang="en-GB" sz="1500" b="1" dirty="0" smtClean="0">
              <a:solidFill>
                <a:srgbClr val="003399"/>
              </a:solidFill>
              <a:cs typeface="ＭＳ Ｐゴシック" pitchFamily="-108"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542259" y="1127051"/>
            <a:ext cx="8165806" cy="4955203"/>
          </a:xfrm>
          <a:prstGeom prst="rect">
            <a:avLst/>
          </a:prstGeom>
        </p:spPr>
        <p:txBody>
          <a:bodyPr wrap="square">
            <a:spAutoFit/>
          </a:bodyPr>
          <a:lstStyle/>
          <a:p>
            <a:pPr algn="l">
              <a:lnSpc>
                <a:spcPct val="150000"/>
              </a:lnSpc>
              <a:spcBef>
                <a:spcPts val="600"/>
              </a:spcBef>
            </a:pPr>
            <a:endParaRPr lang="sl-SI" sz="1600" b="1" dirty="0" smtClean="0">
              <a:solidFill>
                <a:srgbClr val="FF0000"/>
              </a:solidFill>
            </a:endParaRPr>
          </a:p>
          <a:p>
            <a:pPr algn="l">
              <a:lnSpc>
                <a:spcPct val="150000"/>
              </a:lnSpc>
              <a:spcBef>
                <a:spcPts val="600"/>
              </a:spcBef>
            </a:pPr>
            <a:endParaRPr lang="sl-SI" sz="1600" b="1" dirty="0" smtClean="0">
              <a:solidFill>
                <a:srgbClr val="FF0000"/>
              </a:solidFill>
            </a:endParaRPr>
          </a:p>
          <a:p>
            <a:pPr algn="l">
              <a:lnSpc>
                <a:spcPct val="150000"/>
              </a:lnSpc>
              <a:spcBef>
                <a:spcPts val="600"/>
              </a:spcBef>
            </a:pPr>
            <a:endParaRPr lang="sl-SI" sz="1600" b="1" dirty="0" smtClean="0">
              <a:solidFill>
                <a:srgbClr val="FF0000"/>
              </a:solidFill>
            </a:endParaRPr>
          </a:p>
          <a:p>
            <a:pPr algn="l">
              <a:lnSpc>
                <a:spcPct val="150000"/>
              </a:lnSpc>
              <a:spcBef>
                <a:spcPts val="600"/>
              </a:spcBef>
            </a:pPr>
            <a:endParaRPr lang="sl-SI" sz="1600" b="1" dirty="0" smtClean="0">
              <a:solidFill>
                <a:srgbClr val="FF0000"/>
              </a:solidFill>
            </a:endParaRPr>
          </a:p>
          <a:p>
            <a:pPr algn="l">
              <a:lnSpc>
                <a:spcPct val="150000"/>
              </a:lnSpc>
              <a:spcBef>
                <a:spcPts val="600"/>
              </a:spcBef>
            </a:pPr>
            <a:r>
              <a:rPr lang="sl-SI" sz="1600" b="1" dirty="0" smtClean="0">
                <a:solidFill>
                  <a:srgbClr val="FF0000"/>
                </a:solidFill>
              </a:rPr>
              <a:t>Manj kot polovica anketirancev</a:t>
            </a:r>
            <a:r>
              <a:rPr lang="sl-SI" sz="1600" b="1" dirty="0" smtClean="0">
                <a:solidFill>
                  <a:srgbClr val="003399"/>
                </a:solidFill>
              </a:rPr>
              <a:t> v Sloveniji (43 %) </a:t>
            </a:r>
            <a:r>
              <a:rPr lang="sl-SI" sz="1600" b="1" dirty="0" smtClean="0">
                <a:solidFill>
                  <a:srgbClr val="FF0000"/>
                </a:solidFill>
              </a:rPr>
              <a:t>meni, da imajo delavci, starejši od 60 let, pogosteje nezgode </a:t>
            </a:r>
            <a:r>
              <a:rPr lang="sl-SI" sz="1600" b="1" smtClean="0">
                <a:solidFill>
                  <a:srgbClr val="FF0000"/>
                </a:solidFill>
              </a:rPr>
              <a:t>pri </a:t>
            </a:r>
            <a:r>
              <a:rPr lang="sl-SI" sz="1600" b="1" smtClean="0">
                <a:solidFill>
                  <a:srgbClr val="FF0000"/>
                </a:solidFill>
              </a:rPr>
              <a:t>delu</a:t>
            </a:r>
            <a:r>
              <a:rPr lang="sl-SI" sz="1600" b="1" smtClean="0">
                <a:solidFill>
                  <a:srgbClr val="003399"/>
                </a:solidFill>
              </a:rPr>
              <a:t> </a:t>
            </a:r>
            <a:r>
              <a:rPr lang="sl-SI" sz="1600" b="1" dirty="0" smtClean="0">
                <a:solidFill>
                  <a:srgbClr val="003399"/>
                </a:solidFill>
              </a:rPr>
              <a:t>kot drugi delavci, kar predstavlja dvakrat več od evropskega povprečja (22 %). </a:t>
            </a:r>
          </a:p>
          <a:p>
            <a:pPr algn="l">
              <a:lnSpc>
                <a:spcPct val="150000"/>
              </a:lnSpc>
              <a:spcBef>
                <a:spcPts val="600"/>
              </a:spcBef>
            </a:pPr>
            <a:endParaRPr lang="sl-SI" sz="1600" b="1" dirty="0" smtClean="0">
              <a:solidFill>
                <a:srgbClr val="003399"/>
              </a:solidFill>
            </a:endParaRPr>
          </a:p>
          <a:p>
            <a:pPr algn="l">
              <a:lnSpc>
                <a:spcPct val="150000"/>
              </a:lnSpc>
              <a:spcBef>
                <a:spcPts val="600"/>
              </a:spcBef>
            </a:pPr>
            <a:endParaRPr lang="sl-SI" sz="1600" b="1" dirty="0" smtClean="0">
              <a:solidFill>
                <a:srgbClr val="003399"/>
              </a:solidFill>
            </a:endParaRPr>
          </a:p>
          <a:p>
            <a:pPr marL="342900" indent="-342900" algn="l">
              <a:lnSpc>
                <a:spcPct val="150000"/>
              </a:lnSpc>
              <a:spcBef>
                <a:spcPts val="600"/>
              </a:spcBef>
              <a:buFont typeface="+mj-lt"/>
              <a:buAutoNum type="arabicPeriod"/>
            </a:pPr>
            <a:endParaRPr lang="sl-SI" sz="1600" b="1" dirty="0" smtClean="0">
              <a:solidFill>
                <a:srgbClr val="003399"/>
              </a:solidFill>
            </a:endParaRPr>
          </a:p>
          <a:p>
            <a:pPr algn="l">
              <a:spcBef>
                <a:spcPts val="600"/>
              </a:spcBef>
            </a:pPr>
            <a:endParaRPr lang="sl-SI" sz="1600" b="1" dirty="0" smtClean="0">
              <a:solidFill>
                <a:srgbClr val="003399"/>
              </a:solidFill>
            </a:endParaRPr>
          </a:p>
          <a:p>
            <a:pPr marL="0" indent="0" algn="l">
              <a:spcBef>
                <a:spcPts val="600"/>
              </a:spcBef>
            </a:pPr>
            <a:endParaRPr lang="en-GB" sz="1500" b="1" dirty="0" smtClean="0">
              <a:solidFill>
                <a:srgbClr val="003399"/>
              </a:solidFill>
              <a:cs typeface="ＭＳ Ｐゴシック" pitchFamily="-108"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_a5287f1d103aae57"/>
          <p:cNvSpPr txBox="1">
            <a:spLocks/>
          </p:cNvSpPr>
          <p:nvPr/>
        </p:nvSpPr>
        <p:spPr bwMode="auto">
          <a:xfrm>
            <a:off x="460139" y="3944680"/>
            <a:ext cx="7646400" cy="1112176"/>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marL="0" marR="0" lvl="0" indent="0" algn="l" defTabSz="457200" rtl="0" eaLnBrk="0" fontAlgn="base" latinLnBrk="0" hangingPunct="0">
              <a:lnSpc>
                <a:spcPct val="100000"/>
              </a:lnSpc>
              <a:spcBef>
                <a:spcPts val="650"/>
              </a:spcBef>
              <a:spcAft>
                <a:spcPct val="0"/>
              </a:spcAft>
              <a:buClrTx/>
              <a:buSzTx/>
              <a:buFontTx/>
              <a:buNone/>
              <a:tabLst/>
              <a:defRPr/>
            </a:pPr>
            <a:r>
              <a:rPr kumimoji="0" lang="en-GB" sz="2200" b="1" i="0" u="none" strike="noStrike" kern="1200" cap="none" spc="0" normalizeH="0" baseline="0" noProof="0" dirty="0" smtClean="0">
                <a:ln>
                  <a:noFill/>
                </a:ln>
                <a:solidFill>
                  <a:schemeClr val="tx2"/>
                </a:solidFill>
                <a:effectLst/>
                <a:uLnTx/>
                <a:uFillTx/>
                <a:latin typeface="Arial"/>
                <a:ea typeface="ＭＳ Ｐゴシック" charset="-128"/>
                <a:cs typeface="Arial"/>
              </a:rPr>
              <a:t>Programi in politike, </a:t>
            </a:r>
            <a:r>
              <a:rPr kumimoji="0" lang="sl-SI" sz="2200" b="1" i="0" u="none" strike="noStrike" kern="1200" cap="none" spc="0" normalizeH="0" baseline="0" noProof="0" dirty="0" smtClean="0">
                <a:ln>
                  <a:noFill/>
                </a:ln>
                <a:solidFill>
                  <a:schemeClr val="tx2"/>
                </a:solidFill>
                <a:effectLst/>
                <a:uLnTx/>
                <a:uFillTx/>
                <a:latin typeface="Arial"/>
                <a:ea typeface="ＭＳ Ｐゴシック" charset="-128"/>
                <a:cs typeface="Arial"/>
              </a:rPr>
              <a:t>ki omogočajo </a:t>
            </a:r>
            <a:r>
              <a:rPr lang="sl-SI" sz="2200" b="1" dirty="0" smtClean="0">
                <a:solidFill>
                  <a:schemeClr val="tx2"/>
                </a:solidFill>
                <a:latin typeface="Arial"/>
                <a:ea typeface="ＭＳ Ｐゴシック" charset="-128"/>
                <a:cs typeface="Arial"/>
              </a:rPr>
              <a:t>ljudem, da delajo dlje</a:t>
            </a:r>
            <a:endParaRPr kumimoji="0" lang="sl-SI" sz="2200" b="1" i="0" u="none" strike="noStrike" kern="1200" cap="none" spc="0" normalizeH="0" baseline="0" noProof="0" dirty="0">
              <a:ln>
                <a:noFill/>
              </a:ln>
              <a:solidFill>
                <a:schemeClr val="tx2"/>
              </a:solidFill>
              <a:effectLst/>
              <a:uLnTx/>
              <a:uFillTx/>
              <a:latin typeface="Arial"/>
              <a:ea typeface="ＭＳ Ｐゴシック" charset="-128"/>
              <a:cs typeface="Arial"/>
            </a:endParaRPr>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a:xfrm>
            <a:off x="1371" y="0"/>
            <a:ext cx="9148236" cy="3402000"/>
          </a:xfrm>
          <a:prstGeom prst="rect">
            <a:avLst/>
          </a:prstGeom>
        </p:spPr>
      </p:pic>
      <p:sp>
        <p:nvSpPr>
          <p:cNvPr id="7" name="D_c59b101a618791ff"/>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Varnost in zdravje pri delu - skrb vsakogar. Dobro za vas. Dobro za posel.</a:t>
            </a:r>
            <a:endParaRPr lang="en-GB" dirty="0"/>
          </a:p>
        </p:txBody>
      </p:sp>
    </p:spTree>
    <p:extLst>
      <p:ext uri="{BB962C8B-B14F-4D97-AF65-F5344CB8AC3E}">
        <p14:creationId xmlns:p14="http://schemas.microsoft.com/office/powerpoint/2010/main" xmlns="" val="582291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7457466" y="5208736"/>
            <a:ext cx="229430" cy="364716"/>
          </a:xfrm>
          <a:prstGeom prst="ellipse">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D_8067096f29f80b17"/>
          <p:cNvSpPr>
            <a:spLocks noGrp="1"/>
          </p:cNvSpPr>
          <p:nvPr>
            <p:ph type="title"/>
          </p:nvPr>
        </p:nvSpPr>
        <p:spPr>
          <a:xfrm>
            <a:off x="452438" y="0"/>
            <a:ext cx="7689613" cy="878779"/>
          </a:xfrm>
        </p:spPr>
        <p:txBody>
          <a:bodyPr>
            <a:normAutofit/>
          </a:bodyPr>
          <a:lstStyle/>
          <a:p>
            <a:pPr>
              <a:defRPr/>
            </a:pPr>
            <a:r>
              <a:rPr lang="en-GB" sz="2000" dirty="0" smtClean="0">
                <a:latin typeface="Arial" pitchFamily="34" charset="0"/>
                <a:cs typeface="Arial" pitchFamily="34" charset="0"/>
              </a:rPr>
              <a:t>Programi in politike, ki omogočajo daljše delo</a:t>
            </a:r>
            <a:endParaRPr lang="en-GB" sz="2000" dirty="0">
              <a:latin typeface="Arial" pitchFamily="34" charset="0"/>
              <a:cs typeface="Arial" pitchFamily="34" charset="0"/>
            </a:endParaRPr>
          </a:p>
        </p:txBody>
      </p:sp>
      <p:sp>
        <p:nvSpPr>
          <p:cNvPr id="47" name="D_1f0db9214bf80b17"/>
          <p:cNvSpPr txBox="1"/>
          <p:nvPr/>
        </p:nvSpPr>
        <p:spPr>
          <a:xfrm>
            <a:off x="395898" y="1252603"/>
            <a:ext cx="7619693" cy="938150"/>
          </a:xfrm>
          <a:prstGeom prst="rect">
            <a:avLst/>
          </a:prstGeom>
          <a:noFill/>
        </p:spPr>
        <p:txBody>
          <a:bodyPr wrap="square" rtlCol="0">
            <a:noAutofit/>
          </a:bodyPr>
          <a:lstStyle/>
          <a:p>
            <a:pPr algn="l"/>
            <a:r>
              <a:rPr lang="sl-SI" sz="1600" b="1" dirty="0" smtClean="0">
                <a:solidFill>
                  <a:srgbClr val="000000"/>
                </a:solidFill>
              </a:rPr>
              <a:t>Ali na vašem delovnem mestu že imate programe ali politike, ki bi olajšale zaposlenim delo do ali preko starostne meje za upokojitev (%)</a:t>
            </a:r>
          </a:p>
        </p:txBody>
      </p:sp>
      <p:sp>
        <p:nvSpPr>
          <p:cNvPr id="13" name="D_cf84ca104cd80b17"/>
          <p:cNvSpPr txBox="1">
            <a:spLocks noChangeArrowheads="1"/>
          </p:cNvSpPr>
          <p:nvPr/>
        </p:nvSpPr>
        <p:spPr bwMode="gray">
          <a:xfrm>
            <a:off x="457200" y="5781295"/>
            <a:ext cx="8249055" cy="327453"/>
          </a:xfrm>
          <a:prstGeom prst="rect">
            <a:avLst/>
          </a:prstGeom>
          <a:solidFill>
            <a:schemeClr val="accent4"/>
          </a:solidFill>
          <a:ln w="9525">
            <a:noFill/>
            <a:miter lim="800000"/>
            <a:headEnd/>
            <a:tailEnd/>
          </a:ln>
          <a:effectLst/>
        </p:spPr>
        <p:txBody>
          <a:bodyPr vert="horz" wrap="square" lIns="90000" tIns="0" rIns="90000" bIns="0" numCol="1" anchor="ctr" anchorCtr="0" compatLnSpc="1">
            <a:prstTxWarp prst="textNoShape">
              <a:avLst/>
            </a:prstTxWarp>
          </a:bodyPr>
          <a:lstStyle/>
          <a:p>
            <a:pPr marL="233363" indent="-233363" algn="r" eaLnBrk="1" hangingPunct="1">
              <a:spcBef>
                <a:spcPct val="20000"/>
              </a:spcBef>
            </a:pPr>
            <a:r>
              <a:rPr lang="en-US" sz="1200" b="1" kern="0" smtClean="0">
                <a:solidFill>
                  <a:srgbClr val="003399"/>
                </a:solidFill>
                <a:latin typeface="Arial" pitchFamily="34" charset="0"/>
                <a:cs typeface="Arial" pitchFamily="34" charset="0"/>
              </a:rPr>
              <a:t>Populacija:</a:t>
            </a:r>
            <a:r>
              <a:rPr lang="en-US" sz="1200" kern="0" smtClean="0">
                <a:solidFill>
                  <a:srgbClr val="003399"/>
                </a:solidFill>
                <a:latin typeface="Arial" pitchFamily="34" charset="0"/>
                <a:cs typeface="Arial" pitchFamily="34" charset="0"/>
              </a:rPr>
              <a:t> Zaposleni, stari 18+</a:t>
            </a:r>
            <a:endParaRPr lang="en-US" sz="1200" kern="0" dirty="0" smtClean="0">
              <a:solidFill>
                <a:srgbClr val="003399"/>
              </a:solidFill>
              <a:latin typeface="Arial" pitchFamily="34" charset="0"/>
              <a:cs typeface="Arial" pitchFamily="34" charset="0"/>
            </a:endParaRPr>
          </a:p>
        </p:txBody>
      </p:sp>
      <p:sp>
        <p:nvSpPr>
          <p:cNvPr id="11" name="Oval 10"/>
          <p:cNvSpPr/>
          <p:nvPr/>
        </p:nvSpPr>
        <p:spPr>
          <a:xfrm>
            <a:off x="2456620" y="5226459"/>
            <a:ext cx="229430" cy="364716"/>
          </a:xfrm>
          <a:prstGeom prst="ellipse">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10" name="D_a4c2787fd3d31ad7"/>
          <p:cNvGraphicFramePr/>
          <p:nvPr>
            <p:extLst>
              <p:ext uri="{D42A27DB-BD31-4B8C-83A1-F6EECF244321}">
                <p14:modId xmlns:p14="http://schemas.microsoft.com/office/powerpoint/2010/main" xmlns="" val="2248017016"/>
              </p:ext>
            </p:extLst>
          </p:nvPr>
        </p:nvGraphicFramePr>
        <p:xfrm>
          <a:off x="304800" y="1834483"/>
          <a:ext cx="8534400" cy="3904217"/>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478244" y="2099763"/>
            <a:ext cx="7702718" cy="0"/>
          </a:xfrm>
          <a:prstGeom prst="line">
            <a:avLst/>
          </a:prstGeom>
          <a:ln w="12700"/>
          <a:effectLst/>
        </p:spPr>
        <p:style>
          <a:lnRef idx="2">
            <a:schemeClr val="accent1"/>
          </a:lnRef>
          <a:fillRef idx="0">
            <a:schemeClr val="accent1"/>
          </a:fillRef>
          <a:effectRef idx="1">
            <a:schemeClr val="accent1"/>
          </a:effectRef>
          <a:fontRef idx="minor">
            <a:schemeClr val="tx1"/>
          </a:fontRef>
        </p:style>
      </p:cxnSp>
      <p:graphicFrame>
        <p:nvGraphicFramePr>
          <p:cNvPr id="3" name="Ipsos Ribbon Rules" hidden="1"/>
          <p:cNvGraphicFramePr/>
          <p:nvPr>
            <p:extLst>
              <p:ext uri="{D42A27DB-BD31-4B8C-83A1-F6EECF244321}">
                <p14:modId xmlns:p14="http://schemas.microsoft.com/office/powerpoint/2010/main" xmlns="" val="138219587"/>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542259" y="1127051"/>
            <a:ext cx="8165806" cy="3431709"/>
          </a:xfrm>
          <a:prstGeom prst="rect">
            <a:avLst/>
          </a:prstGeom>
        </p:spPr>
        <p:txBody>
          <a:bodyPr wrap="square">
            <a:spAutoFit/>
          </a:bodyPr>
          <a:lstStyle/>
          <a:p>
            <a:pPr algn="l">
              <a:lnSpc>
                <a:spcPct val="150000"/>
              </a:lnSpc>
              <a:spcBef>
                <a:spcPts val="600"/>
              </a:spcBef>
            </a:pPr>
            <a:endParaRPr lang="sl-SI" sz="1600" b="1" dirty="0" smtClean="0">
              <a:solidFill>
                <a:srgbClr val="003399"/>
              </a:solidFill>
            </a:endParaRPr>
          </a:p>
          <a:p>
            <a:pPr algn="l">
              <a:lnSpc>
                <a:spcPct val="150000"/>
              </a:lnSpc>
              <a:spcBef>
                <a:spcPts val="600"/>
              </a:spcBef>
            </a:pPr>
            <a:endParaRPr lang="sl-SI" sz="1600" b="1" dirty="0" smtClean="0">
              <a:solidFill>
                <a:srgbClr val="003399"/>
              </a:solidFill>
            </a:endParaRPr>
          </a:p>
          <a:p>
            <a:pPr algn="l">
              <a:lnSpc>
                <a:spcPct val="150000"/>
              </a:lnSpc>
              <a:spcBef>
                <a:spcPts val="600"/>
              </a:spcBef>
            </a:pPr>
            <a:endParaRPr lang="sl-SI" sz="1600" b="1" dirty="0" smtClean="0">
              <a:solidFill>
                <a:srgbClr val="003399"/>
              </a:solidFill>
            </a:endParaRPr>
          </a:p>
          <a:p>
            <a:pPr algn="l">
              <a:lnSpc>
                <a:spcPct val="150000"/>
              </a:lnSpc>
              <a:spcBef>
                <a:spcPts val="600"/>
              </a:spcBef>
            </a:pPr>
            <a:endParaRPr lang="sl-SI" sz="1600" b="1" dirty="0" smtClean="0">
              <a:solidFill>
                <a:srgbClr val="FF0000"/>
              </a:solidFill>
            </a:endParaRPr>
          </a:p>
          <a:p>
            <a:pPr algn="l">
              <a:lnSpc>
                <a:spcPct val="150000"/>
              </a:lnSpc>
              <a:spcBef>
                <a:spcPts val="600"/>
              </a:spcBef>
            </a:pPr>
            <a:r>
              <a:rPr lang="sl-SI" sz="1600" b="1" dirty="0" smtClean="0">
                <a:solidFill>
                  <a:srgbClr val="FF0000"/>
                </a:solidFill>
              </a:rPr>
              <a:t>Le 5 % </a:t>
            </a:r>
            <a:r>
              <a:rPr lang="sl-SI" sz="1600" b="1" dirty="0" smtClean="0">
                <a:solidFill>
                  <a:srgbClr val="003399"/>
                </a:solidFill>
              </a:rPr>
              <a:t>anketirancev v Sloveniji navaja, da na njihovem delovnem mestu </a:t>
            </a:r>
            <a:r>
              <a:rPr lang="sl-SI" sz="1600" b="1" dirty="0" smtClean="0">
                <a:solidFill>
                  <a:srgbClr val="FF0000"/>
                </a:solidFill>
              </a:rPr>
              <a:t>obstajajo programi in politike, ki podpirajo ljudi, ki delajo do ali preko upokojitvene starosti</a:t>
            </a:r>
            <a:r>
              <a:rPr lang="sl-SI" sz="1600" b="1" dirty="0" smtClean="0">
                <a:solidFill>
                  <a:srgbClr val="003399"/>
                </a:solidFill>
              </a:rPr>
              <a:t>, kar je pod povprečjem EU 27 (12 %).</a:t>
            </a:r>
          </a:p>
          <a:p>
            <a:pPr marL="342900" indent="-342900" algn="l">
              <a:lnSpc>
                <a:spcPct val="150000"/>
              </a:lnSpc>
              <a:spcBef>
                <a:spcPts val="600"/>
              </a:spcBef>
              <a:buFont typeface="+mj-lt"/>
              <a:buAutoNum type="arabicPeriod" startAt="3"/>
            </a:pPr>
            <a:endParaRPr lang="sl-SI" sz="1600" b="1" dirty="0" smtClean="0">
              <a:solidFill>
                <a:srgbClr val="00339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_c59a5b29f2c0a5b7"/>
          <p:cNvGraphicFramePr/>
          <p:nvPr>
            <p:extLst>
              <p:ext uri="{D42A27DB-BD31-4B8C-83A1-F6EECF244321}">
                <p14:modId xmlns:p14="http://schemas.microsoft.com/office/powerpoint/2010/main" xmlns="" val="3897059931"/>
              </p:ext>
            </p:extLst>
          </p:nvPr>
        </p:nvGraphicFramePr>
        <p:xfrm>
          <a:off x="911024" y="1465161"/>
          <a:ext cx="7342667" cy="3783419"/>
        </p:xfrm>
        <a:graphic>
          <a:graphicData uri="http://schemas.openxmlformats.org/drawingml/2006/chart">
            <c:chart xmlns:c="http://schemas.openxmlformats.org/drawingml/2006/chart" xmlns:r="http://schemas.openxmlformats.org/officeDocument/2006/relationships" r:id="rId3"/>
          </a:graphicData>
        </a:graphic>
      </p:graphicFrame>
      <p:sp>
        <p:nvSpPr>
          <p:cNvPr id="25" name="D_95b109bd46654c47"/>
          <p:cNvSpPr>
            <a:spLocks noGrp="1"/>
          </p:cNvSpPr>
          <p:nvPr>
            <p:ph type="title"/>
          </p:nvPr>
        </p:nvSpPr>
        <p:spPr>
          <a:xfrm>
            <a:off x="452438" y="154379"/>
            <a:ext cx="8097796" cy="629391"/>
          </a:xfrm>
        </p:spPr>
        <p:txBody>
          <a:bodyPr>
            <a:noAutofit/>
          </a:bodyPr>
          <a:lstStyle/>
          <a:p>
            <a:r>
              <a:rPr lang="en-GB" sz="2000" dirty="0" smtClean="0">
                <a:latin typeface="Arial" pitchFamily="34" charset="0"/>
                <a:cs typeface="Arial" pitchFamily="34" charset="0"/>
              </a:rPr>
              <a:t>Programi in politike, ki omogočajo daljše delo (Slovenija)</a:t>
            </a:r>
            <a:endParaRPr lang="en-GB" sz="2000" dirty="0">
              <a:latin typeface="Arial" pitchFamily="34" charset="0"/>
              <a:cs typeface="Arial" pitchFamily="34" charset="0"/>
            </a:endParaRPr>
          </a:p>
        </p:txBody>
      </p:sp>
      <p:sp>
        <p:nvSpPr>
          <p:cNvPr id="6" name="D_e8385037a7cc6347"/>
          <p:cNvSpPr txBox="1"/>
          <p:nvPr/>
        </p:nvSpPr>
        <p:spPr>
          <a:xfrm>
            <a:off x="389104" y="1460411"/>
            <a:ext cx="7772402" cy="830997"/>
          </a:xfrm>
          <a:prstGeom prst="rect">
            <a:avLst/>
          </a:prstGeom>
          <a:noFill/>
        </p:spPr>
        <p:txBody>
          <a:bodyPr wrap="square" rtlCol="0">
            <a:noAutofit/>
          </a:bodyPr>
          <a:lstStyle/>
          <a:p>
            <a:pPr algn="l"/>
            <a:r>
              <a:rPr lang="en-GB" sz="1600" b="1" dirty="0" smtClean="0">
                <a:solidFill>
                  <a:schemeClr val="tx1"/>
                </a:solidFill>
              </a:rPr>
              <a:t>Ali menite, da bi morali na vašem delovnem mestu uvesti določene programe ali politike, ki bi olajšale zaposlenim delo do upokojitve in olajšale delo tistim zaposlenim, ki bi želeli delati tudi preko starostne meje za upokojitev?  (%)</a:t>
            </a:r>
            <a:endParaRPr lang="en-GB" sz="1600" b="1" dirty="0">
              <a:solidFill>
                <a:schemeClr val="tx1"/>
              </a:solidFill>
            </a:endParaRPr>
          </a:p>
        </p:txBody>
      </p:sp>
      <p:cxnSp>
        <p:nvCxnSpPr>
          <p:cNvPr id="8" name="Straight Connector 7"/>
          <p:cNvCxnSpPr/>
          <p:nvPr/>
        </p:nvCxnSpPr>
        <p:spPr>
          <a:xfrm>
            <a:off x="478244" y="2305472"/>
            <a:ext cx="7702718"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9" name="D_3023505c21b62747"/>
          <p:cNvSpPr txBox="1">
            <a:spLocks noChangeArrowheads="1"/>
          </p:cNvSpPr>
          <p:nvPr/>
        </p:nvSpPr>
        <p:spPr bwMode="gray">
          <a:xfrm>
            <a:off x="542925" y="5623209"/>
            <a:ext cx="7715250" cy="327453"/>
          </a:xfrm>
          <a:prstGeom prst="rect">
            <a:avLst/>
          </a:prstGeom>
          <a:solidFill>
            <a:schemeClr val="accent4"/>
          </a:solidFill>
          <a:ln w="9525">
            <a:noFill/>
            <a:miter lim="800000"/>
            <a:headEnd/>
            <a:tailEnd/>
          </a:ln>
          <a:effectLst/>
        </p:spPr>
        <p:txBody>
          <a:bodyPr vert="horz" wrap="square" lIns="90000" tIns="0" rIns="90000" bIns="0" numCol="1" anchor="ctr" anchorCtr="0" compatLnSpc="1">
            <a:prstTxWarp prst="textNoShape">
              <a:avLst/>
            </a:prstTxWarp>
          </a:bodyPr>
          <a:lstStyle/>
          <a:p>
            <a:pPr marL="233363" indent="-233363" algn="r" eaLnBrk="1" hangingPunct="1">
              <a:spcBef>
                <a:spcPct val="20000"/>
              </a:spcBef>
            </a:pPr>
            <a:r>
              <a:rPr lang="en-GB" sz="1200" kern="0" dirty="0" smtClean="0">
                <a:solidFill>
                  <a:srgbClr val="003399"/>
                </a:solidFill>
                <a:latin typeface="Arial" pitchFamily="34" charset="0"/>
                <a:cs typeface="Arial" pitchFamily="34" charset="0"/>
              </a:rPr>
              <a:t>Izvzeto Ne vem;</a:t>
            </a:r>
            <a:r>
              <a:rPr lang="en-GB" sz="1200" b="1" kern="0" dirty="0" smtClean="0">
                <a:solidFill>
                  <a:srgbClr val="003399"/>
                </a:solidFill>
                <a:latin typeface="Arial" pitchFamily="34" charset="0"/>
                <a:cs typeface="Arial" pitchFamily="34" charset="0"/>
              </a:rPr>
              <a:t> Populacija</a:t>
            </a:r>
            <a:r>
              <a:rPr lang="en-GB" sz="1200" kern="0" dirty="0" smtClean="0">
                <a:solidFill>
                  <a:srgbClr val="003399"/>
                </a:solidFill>
                <a:latin typeface="Arial" pitchFamily="34" charset="0"/>
                <a:cs typeface="Arial" pitchFamily="34" charset="0"/>
              </a:rPr>
              <a:t>: Zaposleni niso seznanjeni s programi/politikami na svojem delovnem mestu</a:t>
            </a:r>
          </a:p>
        </p:txBody>
      </p:sp>
      <p:graphicFrame>
        <p:nvGraphicFramePr>
          <p:cNvPr id="3" name="Ipsos Ribbon Rules" hidden="1"/>
          <p:cNvGraphicFramePr/>
          <p:nvPr>
            <p:extLst>
              <p:ext uri="{D42A27DB-BD31-4B8C-83A1-F6EECF244321}">
                <p14:modId xmlns:p14="http://schemas.microsoft.com/office/powerpoint/2010/main" xmlns="" val="1417111304"/>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_7201af870c0babb4"/>
          <p:cNvSpPr>
            <a:spLocks noGrp="1"/>
          </p:cNvSpPr>
          <p:nvPr>
            <p:ph type="title"/>
          </p:nvPr>
        </p:nvSpPr>
        <p:spPr/>
        <p:txBody>
          <a:bodyPr>
            <a:normAutofit fontScale="90000"/>
          </a:bodyPr>
          <a:lstStyle/>
          <a:p>
            <a:r>
              <a:rPr lang="sl-SI" sz="2000" dirty="0" smtClean="0">
                <a:latin typeface="Arial" pitchFamily="34" charset="0"/>
                <a:cs typeface="Arial" pitchFamily="34" charset="0"/>
              </a:rPr>
              <a:t>Panevropske javnomnenjske raziskave o varnosti in zdravju pri delu</a:t>
            </a:r>
            <a:endParaRPr lang="sl-SI" sz="2000" dirty="0">
              <a:latin typeface="Arial" pitchFamily="34" charset="0"/>
              <a:cs typeface="Arial" pitchFamily="34" charset="0"/>
            </a:endParaRPr>
          </a:p>
        </p:txBody>
      </p:sp>
      <p:sp>
        <p:nvSpPr>
          <p:cNvPr id="4" name="Pravokotnik 3"/>
          <p:cNvSpPr/>
          <p:nvPr/>
        </p:nvSpPr>
        <p:spPr>
          <a:xfrm>
            <a:off x="542259" y="1127051"/>
            <a:ext cx="8165806" cy="5170646"/>
          </a:xfrm>
          <a:prstGeom prst="rect">
            <a:avLst/>
          </a:prstGeom>
        </p:spPr>
        <p:txBody>
          <a:bodyPr wrap="square">
            <a:spAutoFit/>
          </a:bodyPr>
          <a:lstStyle/>
          <a:p>
            <a:pPr marL="0" indent="0" algn="l">
              <a:spcBef>
                <a:spcPts val="600"/>
              </a:spcBef>
            </a:pPr>
            <a:r>
              <a:rPr lang="sl-SI" sz="1500" b="1" dirty="0" smtClean="0">
                <a:solidFill>
                  <a:srgbClr val="003399"/>
                </a:solidFill>
              </a:rPr>
              <a:t>Evropska agencija za varnost in zdravje pri delu (EU-OSHA) občasno izvaja javnomnenjske raziskave o varnosti in zdravju pri delu:</a:t>
            </a:r>
          </a:p>
          <a:p>
            <a:pPr marL="0" indent="0" algn="l">
              <a:spcBef>
                <a:spcPts val="600"/>
              </a:spcBef>
            </a:pPr>
            <a:endParaRPr lang="sl-SI" sz="1500" b="1" dirty="0" smtClean="0">
              <a:solidFill>
                <a:srgbClr val="003399"/>
              </a:solidFill>
            </a:endParaRPr>
          </a:p>
          <a:p>
            <a:pPr marL="342900" indent="-342900" algn="l">
              <a:spcBef>
                <a:spcPts val="600"/>
              </a:spcBef>
              <a:buAutoNum type="arabicPeriod"/>
            </a:pPr>
            <a:r>
              <a:rPr lang="sl-SI" sz="1500" b="1" dirty="0" smtClean="0">
                <a:solidFill>
                  <a:srgbClr val="003399"/>
                </a:solidFill>
              </a:rPr>
              <a:t>Prva raziskava (2009): varnost in zdravje pri delu kot odločilni dejavnik pri iskanju službe; delo kot razlog za slabo zdravstveno stanje; </a:t>
            </a:r>
            <a:r>
              <a:rPr lang="sl-SI" sz="1500" b="1" dirty="0" err="1" smtClean="0">
                <a:solidFill>
                  <a:srgbClr val="003399"/>
                </a:solidFill>
              </a:rPr>
              <a:t>stanje</a:t>
            </a:r>
            <a:r>
              <a:rPr lang="sl-SI" sz="1500" b="1" dirty="0" smtClean="0">
                <a:solidFill>
                  <a:srgbClr val="003399"/>
                </a:solidFill>
              </a:rPr>
              <a:t> na področju varnosti in zdravja pri delu; vpliv gospodarske krize na delovne razmere; raven ozaveščenosti o tveganjih na delovnem mestu;</a:t>
            </a:r>
          </a:p>
          <a:p>
            <a:pPr marL="342900" indent="-342900" algn="l">
              <a:spcBef>
                <a:spcPts val="600"/>
              </a:spcBef>
              <a:buAutoNum type="arabicPeriod"/>
            </a:pPr>
            <a:endParaRPr lang="sl-SI" sz="1500" b="1" dirty="0" smtClean="0">
              <a:solidFill>
                <a:srgbClr val="003399"/>
              </a:solidFill>
            </a:endParaRPr>
          </a:p>
          <a:p>
            <a:pPr marL="342900" indent="-342900" algn="l">
              <a:spcBef>
                <a:spcPts val="600"/>
              </a:spcBef>
              <a:buAutoNum type="arabicPeriod"/>
            </a:pPr>
            <a:r>
              <a:rPr lang="sl-SI" sz="1500" b="1" dirty="0" smtClean="0">
                <a:solidFill>
                  <a:srgbClr val="003399"/>
                </a:solidFill>
              </a:rPr>
              <a:t>Druga raziskava (2012): stres v zvezi z delom; raven ozaveščenosti o tveganjih na delovnem mestu; pomen varnosti in zdravja pri delu za možnosti podaljševanja delovne dobe; zaupanje v nadrejene, da bodo probleme v zvezi z  varnostjo in zdravjem pri delu rešili; pomen varnosti in zdravja pri delu za konkurenčnost podjetja; </a:t>
            </a:r>
          </a:p>
          <a:p>
            <a:pPr marL="342900" indent="-342900" algn="l">
              <a:spcBef>
                <a:spcPts val="600"/>
              </a:spcBef>
              <a:buFontTx/>
              <a:buAutoNum type="arabicPeriod"/>
            </a:pPr>
            <a:endParaRPr lang="sl-SI" sz="1500" b="1" dirty="0" smtClean="0">
              <a:solidFill>
                <a:srgbClr val="003399"/>
              </a:solidFill>
            </a:endParaRPr>
          </a:p>
          <a:p>
            <a:pPr marL="342900" indent="-342900" algn="l">
              <a:spcBef>
                <a:spcPts val="600"/>
              </a:spcBef>
              <a:buFontTx/>
              <a:buAutoNum type="arabicPeriod"/>
            </a:pPr>
            <a:r>
              <a:rPr lang="sl-SI" sz="1500" b="1" dirty="0" smtClean="0">
                <a:solidFill>
                  <a:srgbClr val="003399"/>
                </a:solidFill>
              </a:rPr>
              <a:t>Tretja raziskava (2013): staranje delovne sile; stres v zvezi z delom </a:t>
            </a:r>
            <a:r>
              <a:rPr lang="sl-SI" sz="1500" b="1" dirty="0" smtClean="0">
                <a:solidFill>
                  <a:srgbClr val="003399"/>
                </a:solidFill>
                <a:sym typeface="Symbol"/>
              </a:rPr>
              <a:t></a:t>
            </a:r>
            <a:r>
              <a:rPr lang="sl-SI" sz="1500" b="1" dirty="0" smtClean="0">
                <a:solidFill>
                  <a:srgbClr val="003399"/>
                </a:solidFill>
              </a:rPr>
              <a:t> podrobnosti v nadaljevanju.</a:t>
            </a:r>
          </a:p>
          <a:p>
            <a:pPr marL="342900" indent="-342900" algn="l">
              <a:spcBef>
                <a:spcPts val="600"/>
              </a:spcBef>
              <a:buAutoNum type="arabicPeriod"/>
            </a:pPr>
            <a:endParaRPr lang="sl-SI" sz="1500" b="1" dirty="0" smtClean="0">
              <a:solidFill>
                <a:srgbClr val="003399"/>
              </a:solidFill>
            </a:endParaRPr>
          </a:p>
          <a:p>
            <a:pPr marL="342900" lvl="1" indent="-342900" algn="l">
              <a:spcBef>
                <a:spcPts val="600"/>
              </a:spcBef>
              <a:buClr>
                <a:srgbClr val="00529F"/>
              </a:buClr>
              <a:buNone/>
            </a:pPr>
            <a:r>
              <a:rPr lang="sl-SI" sz="1500" b="1" dirty="0" smtClean="0">
                <a:solidFill>
                  <a:srgbClr val="003399"/>
                </a:solidFill>
                <a:cs typeface="ＭＳ Ｐゴシック" pitchFamily="-108" charset="-128"/>
              </a:rPr>
              <a:t>Rezultati vseh treh raziskav so objavljeni na spletni strani EU-OSHA:</a:t>
            </a:r>
          </a:p>
          <a:p>
            <a:pPr marL="342900" lvl="2" indent="-342900" algn="l">
              <a:spcBef>
                <a:spcPts val="600"/>
              </a:spcBef>
              <a:buClr>
                <a:srgbClr val="00529F"/>
              </a:buClr>
              <a:buNone/>
            </a:pPr>
            <a:r>
              <a:rPr lang="en-GB" sz="1500" b="1" dirty="0" smtClean="0">
                <a:solidFill>
                  <a:srgbClr val="003399"/>
                </a:solidFill>
                <a:cs typeface="ＭＳ Ｐゴシック" pitchFamily="-108" charset="-128"/>
              </a:rPr>
              <a:t>https://osha.europa.eu/en/safety-health-in-figures</a:t>
            </a:r>
            <a:r>
              <a:rPr lang="sl-SI" sz="1500" b="1" dirty="0" smtClean="0">
                <a:solidFill>
                  <a:srgbClr val="003399"/>
                </a:solidFill>
                <a:cs typeface="ＭＳ Ｐゴシック" pitchFamily="-108" charset="-128"/>
              </a:rPr>
              <a:t> </a:t>
            </a:r>
            <a:endParaRPr lang="en-GB" sz="1500" b="1" dirty="0" smtClean="0">
              <a:solidFill>
                <a:srgbClr val="003399"/>
              </a:solidFill>
              <a:cs typeface="ＭＳ Ｐゴシック" pitchFamily="-108"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641338" y="5191963"/>
            <a:ext cx="227556" cy="345605"/>
          </a:xfrm>
          <a:prstGeom prst="ellipse">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D_427c92b4b94e4ec7"/>
          <p:cNvSpPr txBox="1">
            <a:spLocks/>
          </p:cNvSpPr>
          <p:nvPr/>
        </p:nvSpPr>
        <p:spPr bwMode="auto">
          <a:xfrm>
            <a:off x="471488" y="154379"/>
            <a:ext cx="8097796" cy="629391"/>
          </a:xfrm>
          <a:prstGeom prst="rect">
            <a:avLst/>
          </a:prstGeom>
          <a:noFill/>
          <a:ln w="9525">
            <a:noFill/>
            <a:miter lim="800000"/>
            <a:headEnd/>
            <a:tailEnd/>
          </a:ln>
        </p:spPr>
        <p:txBody>
          <a:bodyPr vert="horz" wrap="square" lIns="0" tIns="0" rIns="0" bIns="0" numCol="1" rtlCol="0" anchor="ctr" anchorCtr="0" compatLnSpc="1">
            <a:prstTxWarp prst="textNoShape">
              <a:avLst/>
            </a:prstTxWarp>
            <a:normAutofit/>
          </a:bodyPr>
          <a:lstStyle/>
          <a:p>
            <a:pPr algn="l" defTabSz="457200">
              <a:defRPr/>
            </a:pPr>
            <a:r>
              <a:rPr lang="en-GB" sz="2000" b="1" dirty="0" smtClean="0">
                <a:solidFill>
                  <a:srgbClr val="003399"/>
                </a:solidFill>
                <a:latin typeface="Arial" pitchFamily="34" charset="0"/>
                <a:ea typeface="ＭＳ Ｐゴシック" charset="-128"/>
                <a:cs typeface="Arial" pitchFamily="34" charset="0"/>
              </a:rPr>
              <a:t>Programi in politike, ki omogočajo daljše delo</a:t>
            </a:r>
            <a:endParaRPr kumimoji="0" lang="en-GB" sz="2000" b="1" i="0" u="none" strike="noStrike" kern="1200" cap="none" spc="0" normalizeH="0" baseline="0" noProof="0" dirty="0">
              <a:ln>
                <a:noFill/>
              </a:ln>
              <a:solidFill>
                <a:srgbClr val="003399"/>
              </a:solidFill>
              <a:effectLst/>
              <a:uLnTx/>
              <a:uFillTx/>
              <a:latin typeface="Arial" pitchFamily="34" charset="0"/>
              <a:ea typeface="ＭＳ Ｐゴシック" charset="-128"/>
              <a:cs typeface="Arial" pitchFamily="34" charset="0"/>
            </a:endParaRPr>
          </a:p>
        </p:txBody>
      </p:sp>
      <p:sp>
        <p:nvSpPr>
          <p:cNvPr id="9" name="D_1d241cecb8849ec7"/>
          <p:cNvSpPr txBox="1"/>
          <p:nvPr/>
        </p:nvSpPr>
        <p:spPr>
          <a:xfrm>
            <a:off x="408559" y="861621"/>
            <a:ext cx="7863571" cy="725500"/>
          </a:xfrm>
          <a:prstGeom prst="rect">
            <a:avLst/>
          </a:prstGeom>
          <a:noFill/>
        </p:spPr>
        <p:txBody>
          <a:bodyPr wrap="square" rtlCol="0">
            <a:noAutofit/>
          </a:bodyPr>
          <a:lstStyle/>
          <a:p>
            <a:pPr algn="l"/>
            <a:r>
              <a:rPr lang="en-GB" sz="1600" b="1" dirty="0" smtClean="0">
                <a:solidFill>
                  <a:schemeClr val="tx1"/>
                </a:solidFill>
              </a:rPr>
              <a:t>Ali menite, da bi morali na vašem delovnem mestu uvesti določene programe ali politike, ki bi olajšale zaposlenim delo do upokojitve in olajšale delo tistim zaposlenim, ki bi želeli delati tudi preko starostne meje za upokojitev?  (%)</a:t>
            </a:r>
            <a:endParaRPr lang="en-GB" sz="1600" b="1" dirty="0">
              <a:solidFill>
                <a:schemeClr val="tx1"/>
              </a:solidFill>
            </a:endParaRPr>
          </a:p>
        </p:txBody>
      </p:sp>
      <p:cxnSp>
        <p:nvCxnSpPr>
          <p:cNvPr id="12" name="Straight Connector 11"/>
          <p:cNvCxnSpPr/>
          <p:nvPr/>
        </p:nvCxnSpPr>
        <p:spPr>
          <a:xfrm>
            <a:off x="457200" y="1634247"/>
            <a:ext cx="7889132"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4" name="D_346888f5de6f2ac7"/>
          <p:cNvSpPr txBox="1">
            <a:spLocks noChangeArrowheads="1"/>
          </p:cNvSpPr>
          <p:nvPr/>
        </p:nvSpPr>
        <p:spPr bwMode="gray">
          <a:xfrm>
            <a:off x="457200" y="5725550"/>
            <a:ext cx="7869677" cy="327453"/>
          </a:xfrm>
          <a:prstGeom prst="rect">
            <a:avLst/>
          </a:prstGeom>
          <a:solidFill>
            <a:schemeClr val="accent4"/>
          </a:solidFill>
          <a:ln w="9525">
            <a:noFill/>
            <a:miter lim="800000"/>
            <a:headEnd/>
            <a:tailEnd/>
          </a:ln>
          <a:effectLst/>
        </p:spPr>
        <p:txBody>
          <a:bodyPr vert="horz" wrap="square" lIns="90000" tIns="0" rIns="90000" bIns="0" numCol="1" anchor="ctr" anchorCtr="0" compatLnSpc="1">
            <a:prstTxWarp prst="textNoShape">
              <a:avLst/>
            </a:prstTxWarp>
          </a:bodyPr>
          <a:lstStyle/>
          <a:p>
            <a:pPr marL="233363" lvl="0" indent="-233363" algn="r" eaLnBrk="1" hangingPunct="1">
              <a:spcBef>
                <a:spcPct val="20000"/>
              </a:spcBef>
            </a:pPr>
            <a:r>
              <a:rPr lang="en-US" sz="1200" kern="0" dirty="0" smtClean="0">
                <a:solidFill>
                  <a:srgbClr val="003399"/>
                </a:solidFill>
                <a:latin typeface="Arial" pitchFamily="34" charset="0"/>
                <a:cs typeface="Arial" pitchFamily="34" charset="0"/>
              </a:rPr>
              <a:t>Izvzeto Ne vem; </a:t>
            </a:r>
            <a:r>
              <a:rPr lang="en-US" sz="1200" b="1" kern="0" dirty="0" smtClean="0">
                <a:solidFill>
                  <a:srgbClr val="003399"/>
                </a:solidFill>
                <a:latin typeface="Arial" pitchFamily="34" charset="0"/>
                <a:cs typeface="Arial" pitchFamily="34" charset="0"/>
              </a:rPr>
              <a:t>Populacija</a:t>
            </a:r>
            <a:r>
              <a:rPr lang="en-US" sz="1200" kern="0" dirty="0" smtClean="0">
                <a:solidFill>
                  <a:srgbClr val="003399"/>
                </a:solidFill>
                <a:latin typeface="Arial" pitchFamily="34" charset="0"/>
                <a:cs typeface="Arial" pitchFamily="34" charset="0"/>
              </a:rPr>
              <a:t>: Zaposleni niso seznanjeni s programi/politikami na svojem delovnem mestu</a:t>
            </a:r>
          </a:p>
        </p:txBody>
      </p:sp>
      <p:sp>
        <p:nvSpPr>
          <p:cNvPr id="17" name="Oval 16"/>
          <p:cNvSpPr/>
          <p:nvPr/>
        </p:nvSpPr>
        <p:spPr>
          <a:xfrm>
            <a:off x="4030119" y="5188419"/>
            <a:ext cx="227556" cy="345605"/>
          </a:xfrm>
          <a:prstGeom prst="ellipse">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90" name="D_f97cc4f2c2d7f5c7"/>
          <p:cNvGraphicFramePr/>
          <p:nvPr>
            <p:extLst>
              <p:ext uri="{D42A27DB-BD31-4B8C-83A1-F6EECF244321}">
                <p14:modId xmlns:p14="http://schemas.microsoft.com/office/powerpoint/2010/main" xmlns="" val="1200896619"/>
              </p:ext>
            </p:extLst>
          </p:nvPr>
        </p:nvGraphicFramePr>
        <p:xfrm>
          <a:off x="304801" y="1546151"/>
          <a:ext cx="8158263" cy="4136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xmlns="" val="1248900453"/>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_b36253340ddf9057"/>
          <p:cNvSpPr txBox="1">
            <a:spLocks/>
          </p:cNvSpPr>
          <p:nvPr/>
        </p:nvSpPr>
        <p:spPr bwMode="auto">
          <a:xfrm>
            <a:off x="460139" y="4104167"/>
            <a:ext cx="7646400" cy="952688"/>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marL="0" marR="0" lvl="0" indent="0" algn="l" defTabSz="457200" rtl="0" eaLnBrk="0" fontAlgn="base" latinLnBrk="0" hangingPunct="0">
              <a:lnSpc>
                <a:spcPct val="100000"/>
              </a:lnSpc>
              <a:spcBef>
                <a:spcPts val="650"/>
              </a:spcBef>
              <a:spcAft>
                <a:spcPct val="0"/>
              </a:spcAft>
              <a:buClrTx/>
              <a:buSzTx/>
              <a:buFontTx/>
              <a:buNone/>
              <a:tabLst/>
              <a:defRPr/>
            </a:pPr>
            <a:r>
              <a:rPr lang="en-GB" sz="2200" b="1" dirty="0" smtClean="0">
                <a:solidFill>
                  <a:schemeClr val="tx2"/>
                </a:solidFill>
                <a:latin typeface="Arial"/>
                <a:ea typeface="ＭＳ Ｐゴシック" charset="-128"/>
                <a:cs typeface="Arial"/>
              </a:rPr>
              <a:t>Običajni vzroki za stres v zvezi z delom</a:t>
            </a:r>
            <a:endParaRPr kumimoji="0" lang="en-GB" sz="2200" b="1" i="0" u="none" strike="noStrike" kern="1200" cap="none" spc="0" normalizeH="0" baseline="0" noProof="0" dirty="0">
              <a:ln>
                <a:noFill/>
              </a:ln>
              <a:solidFill>
                <a:schemeClr val="tx2"/>
              </a:solidFill>
              <a:effectLst/>
              <a:uLnTx/>
              <a:uFillTx/>
              <a:latin typeface="Arial"/>
              <a:ea typeface="ＭＳ Ｐゴシック" charset="-128"/>
              <a:cs typeface="Arial"/>
            </a:endParaRPr>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a:xfrm>
            <a:off x="1371" y="0"/>
            <a:ext cx="9148236" cy="3402000"/>
          </a:xfrm>
          <a:prstGeom prst="rect">
            <a:avLst/>
          </a:prstGeom>
        </p:spPr>
      </p:pic>
      <p:sp>
        <p:nvSpPr>
          <p:cNvPr id="7" name="D_c59b101a618791ff"/>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Varnost in zdravje pri delu - skrb vsakogar. Dobro za vas. Dobro za posel.</a:t>
            </a:r>
            <a:endParaRPr lang="en-GB" dirty="0"/>
          </a:p>
        </p:txBody>
      </p:sp>
    </p:spTree>
    <p:extLst>
      <p:ext uri="{BB962C8B-B14F-4D97-AF65-F5344CB8AC3E}">
        <p14:creationId xmlns:p14="http://schemas.microsoft.com/office/powerpoint/2010/main" xmlns="" val="582291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_ebe94d901ae1ea77"/>
          <p:cNvGraphicFramePr/>
          <p:nvPr>
            <p:extLst>
              <p:ext uri="{D42A27DB-BD31-4B8C-83A1-F6EECF244321}">
                <p14:modId xmlns:p14="http://schemas.microsoft.com/office/powerpoint/2010/main" xmlns="" val="3772559840"/>
              </p:ext>
            </p:extLst>
          </p:nvPr>
        </p:nvGraphicFramePr>
        <p:xfrm>
          <a:off x="876300" y="1995055"/>
          <a:ext cx="7442200" cy="3872344"/>
        </p:xfrm>
        <a:graphic>
          <a:graphicData uri="http://schemas.openxmlformats.org/drawingml/2006/chart">
            <c:chart xmlns:c="http://schemas.openxmlformats.org/drawingml/2006/chart" xmlns:r="http://schemas.openxmlformats.org/officeDocument/2006/relationships" r:id="rId3"/>
          </a:graphicData>
        </a:graphic>
      </p:graphicFrame>
      <p:sp>
        <p:nvSpPr>
          <p:cNvPr id="25" name="D_3c9eaae63b4dc857"/>
          <p:cNvSpPr>
            <a:spLocks noGrp="1"/>
          </p:cNvSpPr>
          <p:nvPr>
            <p:ph type="title"/>
          </p:nvPr>
        </p:nvSpPr>
        <p:spPr>
          <a:xfrm>
            <a:off x="457200" y="142504"/>
            <a:ext cx="8283038" cy="629391"/>
          </a:xfrm>
        </p:spPr>
        <p:txBody>
          <a:bodyPr>
            <a:normAutofit/>
          </a:bodyPr>
          <a:lstStyle/>
          <a:p>
            <a:r>
              <a:rPr lang="en-GB" sz="2000" dirty="0" smtClean="0">
                <a:latin typeface="Arial" pitchFamily="34" charset="0"/>
                <a:cs typeface="Arial" pitchFamily="34" charset="0"/>
              </a:rPr>
              <a:t>Običajni vzroki za stres v zvezi z delom (Slovenija)</a:t>
            </a:r>
            <a:endParaRPr lang="en-GB" sz="2000" dirty="0">
              <a:latin typeface="Arial" pitchFamily="34" charset="0"/>
              <a:cs typeface="Arial" pitchFamily="34" charset="0"/>
            </a:endParaRPr>
          </a:p>
        </p:txBody>
      </p:sp>
      <p:sp>
        <p:nvSpPr>
          <p:cNvPr id="8" name="D_5095a7dc46552857"/>
          <p:cNvSpPr txBox="1"/>
          <p:nvPr/>
        </p:nvSpPr>
        <p:spPr>
          <a:xfrm>
            <a:off x="378921" y="1421737"/>
            <a:ext cx="8146893" cy="338554"/>
          </a:xfrm>
          <a:prstGeom prst="rect">
            <a:avLst/>
          </a:prstGeom>
          <a:noFill/>
        </p:spPr>
        <p:txBody>
          <a:bodyPr wrap="square" rtlCol="0">
            <a:spAutoFit/>
          </a:bodyPr>
          <a:lstStyle/>
          <a:p>
            <a:pPr algn="l"/>
            <a:r>
              <a:rPr lang="en-GB" sz="1600" b="1" dirty="0" smtClean="0">
                <a:solidFill>
                  <a:schemeClr val="tx1"/>
                </a:solidFill>
              </a:rPr>
              <a:t>Kateri so po vašem mnenju najpogostejši vzroki za stres v zvezi z delom? (%)</a:t>
            </a:r>
            <a:endParaRPr lang="en-GB" sz="1600" b="1" dirty="0">
              <a:solidFill>
                <a:schemeClr val="tx1"/>
              </a:solidFill>
            </a:endParaRPr>
          </a:p>
        </p:txBody>
      </p:sp>
      <p:cxnSp>
        <p:nvCxnSpPr>
          <p:cNvPr id="7" name="Straight Connector 6"/>
          <p:cNvCxnSpPr/>
          <p:nvPr/>
        </p:nvCxnSpPr>
        <p:spPr>
          <a:xfrm>
            <a:off x="458788" y="1828800"/>
            <a:ext cx="7704137"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9" name="D_4e30165101e9dca7"/>
          <p:cNvSpPr txBox="1">
            <a:spLocks noChangeArrowheads="1"/>
          </p:cNvSpPr>
          <p:nvPr/>
        </p:nvSpPr>
        <p:spPr bwMode="gray">
          <a:xfrm>
            <a:off x="457200" y="5828557"/>
            <a:ext cx="7770812" cy="317500"/>
          </a:xfrm>
          <a:prstGeom prst="rect">
            <a:avLst/>
          </a:prstGeom>
          <a:solidFill>
            <a:schemeClr val="accent4"/>
          </a:solidFill>
          <a:ln w="9525">
            <a:noFill/>
            <a:miter lim="800000"/>
            <a:headEnd/>
            <a:tailEnd/>
          </a:ln>
          <a:effectLst/>
        </p:spPr>
        <p:txBody>
          <a:bodyPr vert="horz" wrap="square" lIns="108000" tIns="0" rIns="108000" bIns="0" numCol="1" anchor="ctr" anchorCtr="0" compatLnSpc="1">
            <a:prstTxWarp prst="textNoShape">
              <a:avLst/>
            </a:prstTxWarp>
          </a:bodyPr>
          <a:lstStyle/>
          <a:p>
            <a:pPr marL="233363" indent="-233363" algn="r" eaLnBrk="1" hangingPunct="1">
              <a:spcBef>
                <a:spcPct val="20000"/>
              </a:spcBef>
            </a:pPr>
            <a:r>
              <a:rPr lang="en-US" sz="1200" b="1" kern="0" smtClean="0">
                <a:solidFill>
                  <a:srgbClr val="003399"/>
                </a:solidFill>
                <a:latin typeface="Arial" pitchFamily="34" charset="0"/>
                <a:cs typeface="Arial" pitchFamily="34" charset="0"/>
              </a:rPr>
              <a:t>Populacija:</a:t>
            </a:r>
            <a:r>
              <a:rPr lang="en-US" sz="1200" kern="0" smtClean="0">
                <a:solidFill>
                  <a:srgbClr val="003399"/>
                </a:solidFill>
                <a:latin typeface="Arial" pitchFamily="34" charset="0"/>
                <a:cs typeface="Arial" pitchFamily="34" charset="0"/>
              </a:rPr>
              <a:t> Zaposleni, stari 18+</a:t>
            </a:r>
            <a:endParaRPr lang="en-US" sz="1200" kern="0" dirty="0" smtClean="0">
              <a:solidFill>
                <a:srgbClr val="003399"/>
              </a:solidFill>
              <a:latin typeface="Arial" pitchFamily="34" charset="0"/>
              <a:cs typeface="Arial" pitchFamily="34" charset="0"/>
            </a:endParaRPr>
          </a:p>
        </p:txBody>
      </p:sp>
      <p:graphicFrame>
        <p:nvGraphicFramePr>
          <p:cNvPr id="3" name="Ipsos Ribbon Rules" hidden="1"/>
          <p:cNvGraphicFramePr/>
          <p:nvPr>
            <p:extLst>
              <p:ext uri="{D42A27DB-BD31-4B8C-83A1-F6EECF244321}">
                <p14:modId xmlns:p14="http://schemas.microsoft.com/office/powerpoint/2010/main" xmlns="" val="3364055794"/>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542259" y="1127051"/>
            <a:ext cx="8165806" cy="4724370"/>
          </a:xfrm>
          <a:prstGeom prst="rect">
            <a:avLst/>
          </a:prstGeom>
        </p:spPr>
        <p:txBody>
          <a:bodyPr wrap="square">
            <a:spAutoFit/>
          </a:bodyPr>
          <a:lstStyle/>
          <a:p>
            <a:pPr marL="342900" indent="-342900" algn="l">
              <a:lnSpc>
                <a:spcPct val="150000"/>
              </a:lnSpc>
              <a:spcBef>
                <a:spcPts val="600"/>
              </a:spcBef>
              <a:buFont typeface="+mj-lt"/>
              <a:buAutoNum type="arabicPeriod" startAt="3"/>
            </a:pPr>
            <a:endParaRPr lang="sl-SI" sz="1600" b="1" dirty="0" smtClean="0">
              <a:solidFill>
                <a:srgbClr val="003399"/>
              </a:solidFill>
            </a:endParaRPr>
          </a:p>
          <a:p>
            <a:pPr marL="342900" indent="-342900" algn="l">
              <a:lnSpc>
                <a:spcPct val="150000"/>
              </a:lnSpc>
              <a:spcBef>
                <a:spcPts val="600"/>
              </a:spcBef>
            </a:pPr>
            <a:endParaRPr lang="sl-SI" sz="1600" b="1" dirty="0" smtClean="0">
              <a:solidFill>
                <a:srgbClr val="003399"/>
              </a:solidFill>
            </a:endParaRPr>
          </a:p>
          <a:p>
            <a:pPr marL="342900" indent="-342900" algn="l">
              <a:lnSpc>
                <a:spcPct val="150000"/>
              </a:lnSpc>
              <a:spcBef>
                <a:spcPts val="600"/>
              </a:spcBef>
            </a:pPr>
            <a:endParaRPr lang="sl-SI" sz="1600" b="1" dirty="0" smtClean="0">
              <a:solidFill>
                <a:srgbClr val="003399"/>
              </a:solidFill>
            </a:endParaRPr>
          </a:p>
          <a:p>
            <a:pPr algn="l">
              <a:lnSpc>
                <a:spcPct val="150000"/>
              </a:lnSpc>
              <a:spcBef>
                <a:spcPts val="600"/>
              </a:spcBef>
            </a:pPr>
            <a:r>
              <a:rPr lang="sl-SI" sz="1600" b="1" dirty="0" smtClean="0">
                <a:solidFill>
                  <a:srgbClr val="003399"/>
                </a:solidFill>
              </a:rPr>
              <a:t>Izmed šestih možnih vzrokov stresa v zvezi z delom slovenskih anketiranci najpogosteje navajajo </a:t>
            </a:r>
            <a:r>
              <a:rPr lang="sl-SI" sz="1600" b="1" dirty="0" smtClean="0">
                <a:solidFill>
                  <a:srgbClr val="FF0000"/>
                </a:solidFill>
              </a:rPr>
              <a:t>število opravljenih delovnih ur ali obseg delovne obremenitve, reorganizacijo ali negotovost zaposlitve</a:t>
            </a:r>
            <a:r>
              <a:rPr lang="sl-SI" sz="1600" b="1" dirty="0" smtClean="0">
                <a:solidFill>
                  <a:srgbClr val="003399"/>
                </a:solidFill>
              </a:rPr>
              <a:t>. Vsakega od teh razlogov je izbralo 63 % slovenskih anketirancev. Naslednji najpogostejši razlog je </a:t>
            </a:r>
            <a:r>
              <a:rPr lang="sl-SI" sz="1600" b="1" dirty="0" smtClean="0">
                <a:solidFill>
                  <a:srgbClr val="FF0000"/>
                </a:solidFill>
              </a:rPr>
              <a:t>izpostavljenost nesprejemljivemu vedenju</a:t>
            </a:r>
            <a:r>
              <a:rPr lang="sl-SI" sz="1600" b="1" dirty="0" smtClean="0">
                <a:solidFill>
                  <a:srgbClr val="003399"/>
                </a:solidFill>
              </a:rPr>
              <a:t>, kot sta ustrahovanje ali nadlegovanje na delovnem mestu, kar je izbralo 56 % vprašanih. </a:t>
            </a:r>
          </a:p>
          <a:p>
            <a:pPr marL="342900" indent="-342900" algn="l">
              <a:lnSpc>
                <a:spcPct val="150000"/>
              </a:lnSpc>
              <a:spcBef>
                <a:spcPts val="600"/>
              </a:spcBef>
            </a:pPr>
            <a:endParaRPr lang="sl-SI" sz="1600" b="1" dirty="0" smtClean="0">
              <a:solidFill>
                <a:srgbClr val="003399"/>
              </a:solidFill>
            </a:endParaRPr>
          </a:p>
          <a:p>
            <a:pPr algn="l">
              <a:spcBef>
                <a:spcPts val="600"/>
              </a:spcBef>
            </a:pPr>
            <a:endParaRPr lang="sl-SI" sz="1600" b="1" dirty="0" smtClean="0">
              <a:solidFill>
                <a:srgbClr val="003399"/>
              </a:solidFill>
            </a:endParaRPr>
          </a:p>
          <a:p>
            <a:pPr marL="0" indent="0" algn="l">
              <a:spcBef>
                <a:spcPts val="600"/>
              </a:spcBef>
            </a:pPr>
            <a:endParaRPr lang="en-GB" sz="1500" b="1" dirty="0" smtClean="0">
              <a:solidFill>
                <a:srgbClr val="003399"/>
              </a:solidFill>
              <a:cs typeface="ＭＳ Ｐゴシック" pitchFamily="-108"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_976e47fdf51d06fe"/>
          <p:cNvSpPr txBox="1">
            <a:spLocks/>
          </p:cNvSpPr>
          <p:nvPr/>
        </p:nvSpPr>
        <p:spPr bwMode="auto">
          <a:xfrm>
            <a:off x="460139" y="4189228"/>
            <a:ext cx="7646400" cy="867627"/>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marL="0" marR="0" lvl="0" indent="0" algn="l" defTabSz="457200" rtl="0" eaLnBrk="0" fontAlgn="base" latinLnBrk="0" hangingPunct="0">
              <a:lnSpc>
                <a:spcPct val="100000"/>
              </a:lnSpc>
              <a:spcBef>
                <a:spcPts val="650"/>
              </a:spcBef>
              <a:spcAft>
                <a:spcPct val="0"/>
              </a:spcAft>
              <a:buClrTx/>
              <a:buSzTx/>
              <a:buFontTx/>
              <a:buNone/>
              <a:tabLst/>
              <a:defRPr/>
            </a:pPr>
            <a:r>
              <a:rPr lang="sl-SI" sz="2200" b="1" dirty="0" smtClean="0">
                <a:solidFill>
                  <a:schemeClr val="tx2"/>
                </a:solidFill>
                <a:latin typeface="Arial"/>
                <a:ea typeface="ＭＳ Ｐゴシック" charset="-128"/>
                <a:cs typeface="Arial"/>
              </a:rPr>
              <a:t>S</a:t>
            </a:r>
            <a:r>
              <a:rPr lang="sl-SI" sz="2200" b="1" dirty="0" smtClean="0">
                <a:solidFill>
                  <a:schemeClr val="tx2"/>
                </a:solidFill>
                <a:latin typeface="Arial"/>
                <a:ea typeface="ＭＳ Ｐゴシック" charset="-128"/>
                <a:cs typeface="Arial"/>
              </a:rPr>
              <a:t>tres v zvezi z delom</a:t>
            </a:r>
            <a:endParaRPr kumimoji="0" lang="sl-SI" sz="2200" b="1" i="0" u="none" strike="noStrike" kern="1200" cap="none" spc="0" normalizeH="0" baseline="0" dirty="0">
              <a:ln>
                <a:noFill/>
              </a:ln>
              <a:solidFill>
                <a:schemeClr val="tx2"/>
              </a:solidFill>
              <a:effectLst/>
              <a:uLnTx/>
              <a:uFillTx/>
              <a:latin typeface="Arial"/>
              <a:ea typeface="ＭＳ Ｐゴシック" charset="-128"/>
              <a:cs typeface="Arial"/>
            </a:endParaRPr>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a:xfrm>
            <a:off x="1371" y="0"/>
            <a:ext cx="9148236" cy="3402000"/>
          </a:xfrm>
          <a:prstGeom prst="rect">
            <a:avLst/>
          </a:prstGeom>
        </p:spPr>
      </p:pic>
      <p:sp>
        <p:nvSpPr>
          <p:cNvPr id="7" name="D_915c3b4e2c9feafe"/>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Varnost in zdravje pri delu - skrb vsakogar. Dobro za vas. Dobro za posel.</a:t>
            </a:r>
            <a:endParaRPr lang="en-GB" dirty="0"/>
          </a:p>
        </p:txBody>
      </p:sp>
    </p:spTree>
    <p:extLst>
      <p:ext uri="{BB962C8B-B14F-4D97-AF65-F5344CB8AC3E}">
        <p14:creationId xmlns:p14="http://schemas.microsoft.com/office/powerpoint/2010/main" xmlns="" val="582291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_dbfce00f95e89bb6"/>
          <p:cNvGraphicFramePr/>
          <p:nvPr>
            <p:extLst>
              <p:ext uri="{D42A27DB-BD31-4B8C-83A1-F6EECF244321}">
                <p14:modId xmlns:p14="http://schemas.microsoft.com/office/powerpoint/2010/main" xmlns="" val="2657183346"/>
              </p:ext>
            </p:extLst>
          </p:nvPr>
        </p:nvGraphicFramePr>
        <p:xfrm>
          <a:off x="971993" y="1819068"/>
          <a:ext cx="7442200" cy="3969370"/>
        </p:xfrm>
        <a:graphic>
          <a:graphicData uri="http://schemas.openxmlformats.org/drawingml/2006/chart">
            <c:chart xmlns:c="http://schemas.openxmlformats.org/drawingml/2006/chart" xmlns:r="http://schemas.openxmlformats.org/officeDocument/2006/relationships" r:id="rId3"/>
          </a:graphicData>
        </a:graphic>
      </p:graphicFrame>
      <p:sp>
        <p:nvSpPr>
          <p:cNvPr id="322565" name="Rectangle 5"/>
          <p:cNvSpPr>
            <a:spLocks noChangeArrowheads="1"/>
          </p:cNvSpPr>
          <p:nvPr/>
        </p:nvSpPr>
        <p:spPr bwMode="gray">
          <a:xfrm>
            <a:off x="1028700" y="76200"/>
            <a:ext cx="5676900" cy="855663"/>
          </a:xfrm>
          <a:prstGeom prst="rect">
            <a:avLst/>
          </a:prstGeom>
          <a:noFill/>
          <a:ln w="9525">
            <a:noFill/>
            <a:miter lim="800000"/>
            <a:headEnd/>
            <a:tailEnd/>
          </a:ln>
          <a:effectLst/>
        </p:spPr>
        <p:txBody>
          <a:bodyPr lIns="0" tIns="0" rIns="0" bIns="0" anchor="ctr"/>
          <a:lstStyle/>
          <a:p>
            <a:pPr eaLnBrk="1" hangingPunct="1"/>
            <a:r>
              <a:rPr lang="en-GB" sz="2200" dirty="0" smtClean="0">
                <a:latin typeface="Arial Black" pitchFamily="34" charset="0"/>
              </a:rPr>
              <a:t> </a:t>
            </a:r>
            <a:endParaRPr lang="en-US" sz="2200" dirty="0">
              <a:latin typeface="Arial Black" pitchFamily="34" charset="0"/>
            </a:endParaRPr>
          </a:p>
        </p:txBody>
      </p:sp>
      <p:sp>
        <p:nvSpPr>
          <p:cNvPr id="25" name="D_79aca41d753693c9"/>
          <p:cNvSpPr>
            <a:spLocks noGrp="1"/>
          </p:cNvSpPr>
          <p:nvPr>
            <p:ph type="title"/>
          </p:nvPr>
        </p:nvSpPr>
        <p:spPr>
          <a:xfrm>
            <a:off x="457199" y="199374"/>
            <a:ext cx="8188037" cy="596273"/>
          </a:xfrm>
        </p:spPr>
        <p:txBody>
          <a:bodyPr>
            <a:normAutofit/>
          </a:bodyPr>
          <a:lstStyle/>
          <a:p>
            <a:r>
              <a:rPr lang="sl-SI" sz="2000" dirty="0" smtClean="0">
                <a:latin typeface="Arial" pitchFamily="34" charset="0"/>
                <a:cs typeface="Arial" pitchFamily="34" charset="0"/>
              </a:rPr>
              <a:t>Primeri stresa v zvezi z delom (Slovenija)</a:t>
            </a:r>
            <a:endParaRPr lang="sl-SI" sz="2000" dirty="0">
              <a:latin typeface="Arial" pitchFamily="34" charset="0"/>
              <a:cs typeface="Arial" pitchFamily="34" charset="0"/>
            </a:endParaRPr>
          </a:p>
        </p:txBody>
      </p:sp>
      <p:sp>
        <p:nvSpPr>
          <p:cNvPr id="8" name="D_b242259586e493c9"/>
          <p:cNvSpPr txBox="1"/>
          <p:nvPr/>
        </p:nvSpPr>
        <p:spPr>
          <a:xfrm>
            <a:off x="369648" y="1296319"/>
            <a:ext cx="7794625" cy="338554"/>
          </a:xfrm>
          <a:prstGeom prst="rect">
            <a:avLst/>
          </a:prstGeom>
          <a:noFill/>
        </p:spPr>
        <p:txBody>
          <a:bodyPr wrap="square" rtlCol="0">
            <a:noAutofit/>
          </a:bodyPr>
          <a:lstStyle/>
          <a:p>
            <a:pPr algn="l"/>
            <a:r>
              <a:rPr lang="en-GB" sz="1600" b="1" dirty="0" smtClean="0">
                <a:solidFill>
                  <a:schemeClr val="tx1"/>
                </a:solidFill>
              </a:rPr>
              <a:t>Kako pogosti so, če sploh obstajajo, primeri stresa v zvezi z delom?   (%)</a:t>
            </a:r>
            <a:endParaRPr lang="en-GB" sz="1600" b="1" dirty="0">
              <a:solidFill>
                <a:schemeClr val="tx1"/>
              </a:solidFill>
            </a:endParaRPr>
          </a:p>
        </p:txBody>
      </p:sp>
      <p:graphicFrame>
        <p:nvGraphicFramePr>
          <p:cNvPr id="10" name="D_96f25f07f445b583"/>
          <p:cNvGraphicFramePr>
            <a:graphicFrameLocks noGrp="1"/>
          </p:cNvGraphicFramePr>
          <p:nvPr>
            <p:extLst>
              <p:ext uri="{D42A27DB-BD31-4B8C-83A1-F6EECF244321}">
                <p14:modId xmlns:p14="http://schemas.microsoft.com/office/powerpoint/2010/main" xmlns="" val="3642040416"/>
              </p:ext>
            </p:extLst>
          </p:nvPr>
        </p:nvGraphicFramePr>
        <p:xfrm>
          <a:off x="233926" y="2028752"/>
          <a:ext cx="3372770" cy="3633991"/>
        </p:xfrm>
        <a:graphic>
          <a:graphicData uri="http://schemas.openxmlformats.org/drawingml/2006/table">
            <a:tbl>
              <a:tblPr firstRow="1" bandRow="1">
                <a:tableStyleId>{2D5ABB26-0587-4C30-8999-92F81FD0307C}</a:tableStyleId>
              </a:tblPr>
              <a:tblGrid>
                <a:gridCol w="3372770"/>
              </a:tblGrid>
              <a:tr h="615502">
                <a:tc>
                  <a:txBody>
                    <a:bodyPr/>
                    <a:lstStyle/>
                    <a:p>
                      <a:pPr algn="r"/>
                      <a:r>
                        <a:rPr lang="en-GB" sz="1600" b="0" dirty="0" smtClean="0">
                          <a:solidFill>
                            <a:schemeClr val="tx1">
                              <a:lumMod val="75000"/>
                              <a:lumOff val="25000"/>
                            </a:schemeClr>
                          </a:solidFill>
                          <a:latin typeface="Arial" pitchFamily="34" charset="0"/>
                          <a:cs typeface="Arial" pitchFamily="34" charset="0"/>
                        </a:rPr>
                        <a:t>Zelo pogosti</a:t>
                      </a:r>
                      <a:endParaRPr lang="en-GB" sz="1600" b="0" dirty="0">
                        <a:solidFill>
                          <a:schemeClr val="tx1">
                            <a:lumMod val="75000"/>
                            <a:lumOff val="25000"/>
                          </a:schemeClr>
                        </a:solidFill>
                        <a:latin typeface="Arial" pitchFamily="34" charset="0"/>
                        <a:cs typeface="Arial" pitchFamily="34" charset="0"/>
                      </a:endParaRPr>
                    </a:p>
                  </a:txBody>
                  <a:tcPr anchor="ctr"/>
                </a:tc>
              </a:tr>
              <a:tr h="556481">
                <a:tc>
                  <a:txBody>
                    <a:bodyPr/>
                    <a:lstStyle/>
                    <a:p>
                      <a:pPr algn="r"/>
                      <a:r>
                        <a:rPr lang="en-GB" sz="1600" b="0" smtClean="0">
                          <a:solidFill>
                            <a:schemeClr val="tx1">
                              <a:lumMod val="75000"/>
                              <a:lumOff val="25000"/>
                            </a:schemeClr>
                          </a:solidFill>
                          <a:latin typeface="Arial" pitchFamily="34" charset="0"/>
                          <a:cs typeface="Arial" pitchFamily="34" charset="0"/>
                        </a:rPr>
                        <a:t>Dokaj pogosti</a:t>
                      </a:r>
                      <a:endParaRPr lang="en-GB" sz="1600" b="0" dirty="0">
                        <a:solidFill>
                          <a:schemeClr val="tx1">
                            <a:lumMod val="75000"/>
                            <a:lumOff val="25000"/>
                          </a:schemeClr>
                        </a:solidFill>
                        <a:latin typeface="Arial" pitchFamily="34" charset="0"/>
                        <a:cs typeface="Arial" pitchFamily="34" charset="0"/>
                      </a:endParaRPr>
                    </a:p>
                  </a:txBody>
                  <a:tcPr anchor="ctr"/>
                </a:tc>
              </a:tr>
              <a:tr h="615502">
                <a:tc>
                  <a:txBody>
                    <a:bodyPr/>
                    <a:lstStyle/>
                    <a:p>
                      <a:pPr algn="r"/>
                      <a:r>
                        <a:rPr lang="en-GB" sz="1600" b="0" dirty="0" smtClean="0">
                          <a:solidFill>
                            <a:schemeClr val="tx1">
                              <a:lumMod val="75000"/>
                              <a:lumOff val="25000"/>
                            </a:schemeClr>
                          </a:solidFill>
                          <a:latin typeface="Arial" pitchFamily="34" charset="0"/>
                          <a:cs typeface="Arial" pitchFamily="34" charset="0"/>
                        </a:rPr>
                        <a:t>Dokaj redki</a:t>
                      </a:r>
                      <a:endParaRPr lang="en-GB" sz="1600" b="0" dirty="0">
                        <a:solidFill>
                          <a:schemeClr val="tx1">
                            <a:lumMod val="75000"/>
                            <a:lumOff val="25000"/>
                          </a:schemeClr>
                        </a:solidFill>
                        <a:latin typeface="Arial" pitchFamily="34" charset="0"/>
                        <a:cs typeface="Arial" pitchFamily="34" charset="0"/>
                      </a:endParaRPr>
                    </a:p>
                  </a:txBody>
                  <a:tcPr anchor="ctr"/>
                </a:tc>
              </a:tr>
              <a:tr h="615502">
                <a:tc>
                  <a:txBody>
                    <a:bodyPr/>
                    <a:lstStyle/>
                    <a:p>
                      <a:pPr algn="r"/>
                      <a:r>
                        <a:rPr lang="en-GB" sz="1600" b="0" dirty="0" smtClean="0">
                          <a:solidFill>
                            <a:schemeClr val="tx1">
                              <a:lumMod val="75000"/>
                              <a:lumOff val="25000"/>
                            </a:schemeClr>
                          </a:solidFill>
                          <a:latin typeface="Arial" pitchFamily="34" charset="0"/>
                          <a:cs typeface="Arial" pitchFamily="34" charset="0"/>
                        </a:rPr>
                        <a:t>Zelo redki</a:t>
                      </a:r>
                      <a:endParaRPr lang="en-GB" sz="1600" b="0" dirty="0">
                        <a:solidFill>
                          <a:schemeClr val="tx1">
                            <a:lumMod val="75000"/>
                            <a:lumOff val="25000"/>
                          </a:schemeClr>
                        </a:solidFill>
                        <a:latin typeface="Arial" pitchFamily="34" charset="0"/>
                        <a:cs typeface="Arial" pitchFamily="34" charset="0"/>
                      </a:endParaRPr>
                    </a:p>
                  </a:txBody>
                  <a:tcPr anchor="ctr"/>
                </a:tc>
              </a:tr>
              <a:tr h="615502">
                <a:tc>
                  <a:txBody>
                    <a:bodyPr/>
                    <a:lstStyle/>
                    <a:p>
                      <a:pPr algn="r"/>
                      <a:r>
                        <a:rPr lang="sl-SI" sz="1600" b="0" noProof="0" dirty="0" smtClean="0">
                          <a:solidFill>
                            <a:schemeClr val="tx1">
                              <a:lumMod val="75000"/>
                              <a:lumOff val="25000"/>
                            </a:schemeClr>
                          </a:solidFill>
                          <a:latin typeface="Arial" pitchFamily="34" charset="0"/>
                          <a:cs typeface="Arial" pitchFamily="34" charset="0"/>
                        </a:rPr>
                        <a:t>Ni primerov stresa v zvezi z delom</a:t>
                      </a:r>
                      <a:endParaRPr lang="sl-SI" sz="1600" b="0" noProof="0" dirty="0">
                        <a:solidFill>
                          <a:schemeClr val="tx1">
                            <a:lumMod val="75000"/>
                            <a:lumOff val="25000"/>
                          </a:schemeClr>
                        </a:solidFill>
                        <a:latin typeface="Arial" pitchFamily="34" charset="0"/>
                        <a:cs typeface="Arial" pitchFamily="34" charset="0"/>
                      </a:endParaRPr>
                    </a:p>
                  </a:txBody>
                  <a:tcPr anchor="ctr"/>
                </a:tc>
              </a:tr>
              <a:tr h="615502">
                <a:tc>
                  <a:txBody>
                    <a:bodyPr/>
                    <a:lstStyle/>
                    <a:p>
                      <a:pPr algn="r"/>
                      <a:r>
                        <a:rPr lang="en-GB" sz="1600" b="0" dirty="0" smtClean="0">
                          <a:solidFill>
                            <a:schemeClr val="tx1">
                              <a:lumMod val="75000"/>
                              <a:lumOff val="25000"/>
                            </a:schemeClr>
                          </a:solidFill>
                          <a:latin typeface="Arial" pitchFamily="34" charset="0"/>
                          <a:cs typeface="Arial" pitchFamily="34" charset="0"/>
                        </a:rPr>
                        <a:t>Ne vem</a:t>
                      </a:r>
                      <a:endParaRPr lang="en-GB" sz="1600" b="0" dirty="0">
                        <a:solidFill>
                          <a:schemeClr val="tx1">
                            <a:lumMod val="75000"/>
                            <a:lumOff val="25000"/>
                          </a:schemeClr>
                        </a:solidFill>
                        <a:latin typeface="Arial" pitchFamily="34" charset="0"/>
                        <a:cs typeface="Arial" pitchFamily="34" charset="0"/>
                      </a:endParaRPr>
                    </a:p>
                  </a:txBody>
                  <a:tcPr anchor="ctr"/>
                </a:tc>
              </a:tr>
            </a:tbl>
          </a:graphicData>
        </a:graphic>
      </p:graphicFrame>
      <p:cxnSp>
        <p:nvCxnSpPr>
          <p:cNvPr id="11" name="Straight Connector 10"/>
          <p:cNvCxnSpPr/>
          <p:nvPr/>
        </p:nvCxnSpPr>
        <p:spPr>
          <a:xfrm>
            <a:off x="458788" y="1702336"/>
            <a:ext cx="7542212"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2" name="D_14d1ce4b967e93c9"/>
          <p:cNvSpPr txBox="1">
            <a:spLocks noChangeArrowheads="1"/>
          </p:cNvSpPr>
          <p:nvPr/>
        </p:nvSpPr>
        <p:spPr bwMode="gray">
          <a:xfrm>
            <a:off x="457200" y="5696366"/>
            <a:ext cx="7543799" cy="327453"/>
          </a:xfrm>
          <a:prstGeom prst="rect">
            <a:avLst/>
          </a:prstGeom>
          <a:solidFill>
            <a:schemeClr val="accent4"/>
          </a:solidFill>
          <a:ln w="9525">
            <a:noFill/>
            <a:miter lim="800000"/>
            <a:headEnd/>
            <a:tailEnd/>
          </a:ln>
          <a:effectLst/>
        </p:spPr>
        <p:txBody>
          <a:bodyPr vert="horz" wrap="square" lIns="90000" tIns="0" rIns="90000" bIns="0" numCol="1" anchor="ctr" anchorCtr="0" compatLnSpc="1">
            <a:prstTxWarp prst="textNoShape">
              <a:avLst/>
            </a:prstTxWarp>
          </a:bodyPr>
          <a:lstStyle/>
          <a:p>
            <a:pPr marL="233363" indent="-233363" algn="r" eaLnBrk="1" hangingPunct="1">
              <a:spcBef>
                <a:spcPct val="20000"/>
              </a:spcBef>
            </a:pPr>
            <a:r>
              <a:rPr lang="en-US" sz="1200" b="1" kern="0" smtClean="0">
                <a:solidFill>
                  <a:srgbClr val="003399"/>
                </a:solidFill>
                <a:latin typeface="Arial" pitchFamily="34" charset="0"/>
                <a:cs typeface="Arial" pitchFamily="34" charset="0"/>
              </a:rPr>
              <a:t>Populacija:</a:t>
            </a:r>
            <a:r>
              <a:rPr lang="en-US" sz="1200" kern="0" smtClean="0">
                <a:solidFill>
                  <a:srgbClr val="003399"/>
                </a:solidFill>
                <a:latin typeface="Arial" pitchFamily="34" charset="0"/>
                <a:cs typeface="Arial" pitchFamily="34" charset="0"/>
              </a:rPr>
              <a:t> Zaposleni, stari 18+</a:t>
            </a:r>
            <a:endParaRPr lang="en-US" sz="1200" kern="0" dirty="0" smtClean="0">
              <a:solidFill>
                <a:srgbClr val="003399"/>
              </a:solidFill>
              <a:latin typeface="Arial" pitchFamily="34" charset="0"/>
              <a:cs typeface="Arial" pitchFamily="34" charset="0"/>
            </a:endParaRPr>
          </a:p>
        </p:txBody>
      </p:sp>
      <p:graphicFrame>
        <p:nvGraphicFramePr>
          <p:cNvPr id="3" name="Ipsos Ribbon Rules" hidden="1"/>
          <p:cNvGraphicFramePr/>
          <p:nvPr>
            <p:extLst>
              <p:ext uri="{D42A27DB-BD31-4B8C-83A1-F6EECF244321}">
                <p14:modId xmlns:p14="http://schemas.microsoft.com/office/powerpoint/2010/main" xmlns="" val="3870981894"/>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925052" y="5116130"/>
            <a:ext cx="226144" cy="439381"/>
          </a:xfrm>
          <a:prstGeom prst="ellipse">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D_735825b13714b5b1"/>
          <p:cNvSpPr txBox="1">
            <a:spLocks/>
          </p:cNvSpPr>
          <p:nvPr/>
        </p:nvSpPr>
        <p:spPr bwMode="auto">
          <a:xfrm>
            <a:off x="487363" y="92366"/>
            <a:ext cx="8157874" cy="596273"/>
          </a:xfrm>
          <a:prstGeom prst="rect">
            <a:avLst/>
          </a:prstGeom>
          <a:noFill/>
          <a:ln w="9525">
            <a:noFill/>
            <a:miter lim="800000"/>
            <a:headEnd/>
            <a:tailEnd/>
          </a:ln>
        </p:spPr>
        <p:txBody>
          <a:bodyPr vert="horz" wrap="square" lIns="0" tIns="0" rIns="0" bIns="0" numCol="1" rtlCol="0" anchor="ctr" anchorCtr="0" compatLnSpc="1">
            <a:prstTxWarp prst="textNoShape">
              <a:avLst/>
            </a:prstTxWarp>
            <a:normAutofit/>
          </a:bodyPr>
          <a:lstStyle/>
          <a:p>
            <a:pPr lvl="0" algn="l" defTabSz="457200">
              <a:defRPr/>
            </a:pPr>
            <a:r>
              <a:rPr lang="en-GB" sz="2000" b="1" dirty="0" smtClean="0">
                <a:solidFill>
                  <a:srgbClr val="003399"/>
                </a:solidFill>
                <a:latin typeface="Arial" pitchFamily="34" charset="0"/>
                <a:ea typeface="ＭＳ Ｐゴシック" charset="-128"/>
                <a:cs typeface="Arial" pitchFamily="34" charset="0"/>
              </a:rPr>
              <a:t>Primeri stresa v zvezi z delom</a:t>
            </a:r>
            <a:endParaRPr kumimoji="0" lang="en-GB" sz="2000" b="1" i="0" u="none" strike="noStrike" kern="1200" cap="none" spc="0" normalizeH="0" baseline="0" noProof="0" dirty="0">
              <a:ln>
                <a:noFill/>
              </a:ln>
              <a:solidFill>
                <a:srgbClr val="003399"/>
              </a:solidFill>
              <a:effectLst/>
              <a:uLnTx/>
              <a:uFillTx/>
              <a:latin typeface="Arial" pitchFamily="34" charset="0"/>
              <a:ea typeface="ＭＳ Ｐゴシック" charset="-128"/>
              <a:cs typeface="Arial" pitchFamily="34" charset="0"/>
            </a:endParaRPr>
          </a:p>
        </p:txBody>
      </p:sp>
      <p:sp>
        <p:nvSpPr>
          <p:cNvPr id="9" name="D_570c3ad66ea26cc2"/>
          <p:cNvSpPr txBox="1">
            <a:spLocks noChangeArrowheads="1"/>
          </p:cNvSpPr>
          <p:nvPr/>
        </p:nvSpPr>
        <p:spPr bwMode="gray">
          <a:xfrm>
            <a:off x="457199" y="5779917"/>
            <a:ext cx="7919049" cy="317500"/>
          </a:xfrm>
          <a:prstGeom prst="rect">
            <a:avLst/>
          </a:prstGeom>
          <a:solidFill>
            <a:schemeClr val="accent4"/>
          </a:solidFill>
          <a:ln w="9525">
            <a:noFill/>
            <a:miter lim="800000"/>
            <a:headEnd/>
            <a:tailEnd/>
          </a:ln>
          <a:effectLst/>
        </p:spPr>
        <p:txBody>
          <a:bodyPr vert="horz" wrap="square" lIns="108000" tIns="0" rIns="108000" bIns="0" numCol="1" anchor="ctr" anchorCtr="0" compatLnSpc="1">
            <a:prstTxWarp prst="textNoShape">
              <a:avLst/>
            </a:prstTxWarp>
          </a:bodyPr>
          <a:lstStyle/>
          <a:p>
            <a:pPr marL="233363" lvl="0" indent="-233363" algn="r" eaLnBrk="1" hangingPunct="1">
              <a:spcBef>
                <a:spcPct val="20000"/>
              </a:spcBef>
            </a:pPr>
            <a:r>
              <a:rPr lang="en-GB" sz="1200" kern="0" dirty="0" smtClean="0">
                <a:solidFill>
                  <a:srgbClr val="003399"/>
                </a:solidFill>
                <a:latin typeface="Arial" pitchFamily="34" charset="0"/>
                <a:cs typeface="Arial" pitchFamily="34" charset="0"/>
              </a:rPr>
              <a:t>Razlika do 100 % zaradi izvzetja Ne vem in Noben; </a:t>
            </a:r>
            <a:r>
              <a:rPr lang="en-GB" sz="1200" b="1" kern="0" dirty="0" smtClean="0">
                <a:solidFill>
                  <a:srgbClr val="003399"/>
                </a:solidFill>
                <a:latin typeface="Arial" pitchFamily="34" charset="0"/>
                <a:cs typeface="Arial" pitchFamily="34" charset="0"/>
              </a:rPr>
              <a:t>Populacija</a:t>
            </a:r>
            <a:r>
              <a:rPr lang="en-GB" sz="1200" kern="0" dirty="0" smtClean="0">
                <a:solidFill>
                  <a:srgbClr val="003399"/>
                </a:solidFill>
                <a:latin typeface="Arial" pitchFamily="34" charset="0"/>
                <a:cs typeface="Arial" pitchFamily="34" charset="0"/>
              </a:rPr>
              <a:t>: Zaposleni, stari 18+</a:t>
            </a:r>
            <a:endParaRPr lang="en-US" sz="1200" kern="0" dirty="0" smtClean="0">
              <a:solidFill>
                <a:srgbClr val="003399"/>
              </a:solidFill>
              <a:latin typeface="Arial" pitchFamily="34" charset="0"/>
              <a:cs typeface="Arial" pitchFamily="34" charset="0"/>
            </a:endParaRPr>
          </a:p>
        </p:txBody>
      </p:sp>
      <p:sp>
        <p:nvSpPr>
          <p:cNvPr id="11" name="D_3f57ff8e1b8935b1"/>
          <p:cNvSpPr txBox="1"/>
          <p:nvPr/>
        </p:nvSpPr>
        <p:spPr>
          <a:xfrm>
            <a:off x="369648" y="1177467"/>
            <a:ext cx="7666769" cy="566826"/>
          </a:xfrm>
          <a:prstGeom prst="rect">
            <a:avLst/>
          </a:prstGeom>
          <a:solidFill>
            <a:schemeClr val="bg1"/>
          </a:solidFill>
          <a:ln>
            <a:noFill/>
          </a:ln>
        </p:spPr>
        <p:txBody>
          <a:bodyPr wrap="square" rtlCol="0">
            <a:noAutofit/>
          </a:bodyPr>
          <a:lstStyle/>
          <a:p>
            <a:pPr algn="l"/>
            <a:r>
              <a:rPr lang="en-GB" sz="1600" b="1" dirty="0" smtClean="0">
                <a:solidFill>
                  <a:schemeClr val="tx1"/>
                </a:solidFill>
              </a:rPr>
              <a:t>Kako pogosti so, če sploh obstajajo, primeri stresa v zvezi z delom? (%)</a:t>
            </a:r>
            <a:endParaRPr lang="en-GB" sz="1600" b="1" dirty="0">
              <a:solidFill>
                <a:schemeClr val="tx1"/>
              </a:solidFill>
            </a:endParaRPr>
          </a:p>
        </p:txBody>
      </p:sp>
      <p:sp>
        <p:nvSpPr>
          <p:cNvPr id="10" name="Oval 9"/>
          <p:cNvSpPr/>
          <p:nvPr/>
        </p:nvSpPr>
        <p:spPr>
          <a:xfrm>
            <a:off x="3345731" y="5123219"/>
            <a:ext cx="226144" cy="439381"/>
          </a:xfrm>
          <a:prstGeom prst="ellipse">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24" name="D_d95d4748751c87c1"/>
          <p:cNvGraphicFramePr/>
          <p:nvPr>
            <p:extLst>
              <p:ext uri="{D42A27DB-BD31-4B8C-83A1-F6EECF244321}">
                <p14:modId xmlns:p14="http://schemas.microsoft.com/office/powerpoint/2010/main" xmlns="" val="3375825549"/>
              </p:ext>
            </p:extLst>
          </p:nvPr>
        </p:nvGraphicFramePr>
        <p:xfrm>
          <a:off x="304800" y="1674422"/>
          <a:ext cx="8200845" cy="3978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xmlns="" val="2924037202"/>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p:cNvCxnSpPr/>
          <p:nvPr/>
        </p:nvCxnSpPr>
        <p:spPr>
          <a:xfrm>
            <a:off x="404035" y="1581082"/>
            <a:ext cx="7889132" cy="0"/>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542259" y="1127051"/>
            <a:ext cx="8165806" cy="3539430"/>
          </a:xfrm>
          <a:prstGeom prst="rect">
            <a:avLst/>
          </a:prstGeom>
        </p:spPr>
        <p:txBody>
          <a:bodyPr wrap="square">
            <a:spAutoFit/>
          </a:bodyPr>
          <a:lstStyle/>
          <a:p>
            <a:pPr marL="342900" indent="-342900" algn="l">
              <a:lnSpc>
                <a:spcPct val="150000"/>
              </a:lnSpc>
              <a:spcBef>
                <a:spcPts val="600"/>
              </a:spcBef>
              <a:buFont typeface="+mj-lt"/>
              <a:buAutoNum type="arabicPeriod" startAt="3"/>
            </a:pPr>
            <a:endParaRPr lang="sl-SI" sz="1600" b="1" dirty="0" smtClean="0">
              <a:solidFill>
                <a:srgbClr val="003399"/>
              </a:solidFill>
            </a:endParaRPr>
          </a:p>
          <a:p>
            <a:pPr marL="342900" indent="-342900" algn="l">
              <a:lnSpc>
                <a:spcPct val="150000"/>
              </a:lnSpc>
              <a:spcBef>
                <a:spcPts val="600"/>
              </a:spcBef>
              <a:buFont typeface="+mj-lt"/>
              <a:buAutoNum type="arabicPeriod" startAt="3"/>
            </a:pPr>
            <a:endParaRPr lang="sl-SI" sz="1600" b="1" dirty="0" smtClean="0">
              <a:solidFill>
                <a:srgbClr val="003399"/>
              </a:solidFill>
            </a:endParaRPr>
          </a:p>
          <a:p>
            <a:pPr marL="342900" indent="-342900" algn="l">
              <a:lnSpc>
                <a:spcPct val="150000"/>
              </a:lnSpc>
              <a:spcBef>
                <a:spcPts val="600"/>
              </a:spcBef>
              <a:buFont typeface="+mj-lt"/>
              <a:buAutoNum type="arabicPeriod" startAt="3"/>
            </a:pPr>
            <a:endParaRPr lang="sl-SI" sz="1600" b="1" dirty="0" smtClean="0">
              <a:solidFill>
                <a:srgbClr val="003399"/>
              </a:solidFill>
            </a:endParaRPr>
          </a:p>
          <a:p>
            <a:pPr algn="l">
              <a:lnSpc>
                <a:spcPct val="150000"/>
              </a:lnSpc>
              <a:spcBef>
                <a:spcPts val="600"/>
              </a:spcBef>
            </a:pPr>
            <a:r>
              <a:rPr lang="sl-SI" sz="1600" b="1" dirty="0" smtClean="0">
                <a:solidFill>
                  <a:srgbClr val="003399"/>
                </a:solidFill>
              </a:rPr>
              <a:t>V Sloveniji </a:t>
            </a:r>
            <a:r>
              <a:rPr lang="sl-SI" sz="1600" b="1" dirty="0" smtClean="0">
                <a:solidFill>
                  <a:srgbClr val="FF0000"/>
                </a:solidFill>
              </a:rPr>
              <a:t>sedem od desetih delavcev </a:t>
            </a:r>
            <a:r>
              <a:rPr lang="sl-SI" sz="1600" b="1" dirty="0" smtClean="0">
                <a:solidFill>
                  <a:srgbClr val="003399"/>
                </a:solidFill>
              </a:rPr>
              <a:t>(72 %) </a:t>
            </a:r>
            <a:r>
              <a:rPr lang="sl-SI" sz="1600" b="1" dirty="0" smtClean="0">
                <a:solidFill>
                  <a:srgbClr val="FF0000"/>
                </a:solidFill>
              </a:rPr>
              <a:t>trdi, da so primeri stresa v zvezi z delom pogosti na njihovem delovnem mestu</a:t>
            </a:r>
            <a:r>
              <a:rPr lang="sl-SI" sz="1600" b="1" dirty="0" smtClean="0">
                <a:solidFill>
                  <a:srgbClr val="003399"/>
                </a:solidFill>
              </a:rPr>
              <a:t>, le 25 % pa jih pravi, da so redki. Med 31 anketiranimi državami </a:t>
            </a:r>
            <a:r>
              <a:rPr lang="sl-SI" sz="1600" b="1" dirty="0" smtClean="0">
                <a:solidFill>
                  <a:srgbClr val="FF0000"/>
                </a:solidFill>
              </a:rPr>
              <a:t>ima Slovenija enega od najvišjih deležev </a:t>
            </a:r>
            <a:r>
              <a:rPr lang="sl-SI" sz="1600" b="1" dirty="0" smtClean="0">
                <a:solidFill>
                  <a:srgbClr val="003399"/>
                </a:solidFill>
              </a:rPr>
              <a:t>tistih, ki trdijo, da je stres v zvezi z delom pogost, kar je precej nad evropskim povprečjem (51 %). </a:t>
            </a:r>
          </a:p>
          <a:p>
            <a:pPr algn="l">
              <a:spcBef>
                <a:spcPts val="600"/>
              </a:spcBef>
            </a:pPr>
            <a:endParaRPr lang="sl-SI" sz="1600" b="1" dirty="0" smtClean="0">
              <a:solidFill>
                <a:srgbClr val="003399"/>
              </a:solidFill>
            </a:endParaRPr>
          </a:p>
          <a:p>
            <a:pPr marL="0" indent="0" algn="l">
              <a:spcBef>
                <a:spcPts val="600"/>
              </a:spcBef>
            </a:pPr>
            <a:endParaRPr lang="en-GB" sz="1500" b="1" dirty="0" smtClean="0">
              <a:solidFill>
                <a:srgbClr val="003399"/>
              </a:solidFill>
              <a:cs typeface="ＭＳ Ｐゴシック" pitchFamily="-108"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_fb2a23c14e54faa9"/>
          <p:cNvSpPr txBox="1">
            <a:spLocks/>
          </p:cNvSpPr>
          <p:nvPr/>
        </p:nvSpPr>
        <p:spPr bwMode="auto">
          <a:xfrm>
            <a:off x="460139" y="4040372"/>
            <a:ext cx="7646400" cy="1016483"/>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marL="0" marR="0" lvl="0" indent="0" algn="l" defTabSz="457200" rtl="0" eaLnBrk="0" fontAlgn="base" latinLnBrk="0" hangingPunct="0">
              <a:lnSpc>
                <a:spcPct val="100000"/>
              </a:lnSpc>
              <a:spcBef>
                <a:spcPts val="650"/>
              </a:spcBef>
              <a:spcAft>
                <a:spcPct val="0"/>
              </a:spcAft>
              <a:buClrTx/>
              <a:buSzTx/>
              <a:buFontTx/>
              <a:buNone/>
              <a:tabLst/>
              <a:defRPr/>
            </a:pPr>
            <a:r>
              <a:rPr lang="sl-SI" sz="2200" b="1" dirty="0" smtClean="0">
                <a:solidFill>
                  <a:schemeClr val="tx2"/>
                </a:solidFill>
                <a:latin typeface="Arial"/>
                <a:ea typeface="ＭＳ Ｐゴシック" charset="-128"/>
                <a:cs typeface="Arial"/>
              </a:rPr>
              <a:t>Obravnavanje stresa v zvezi z delom</a:t>
            </a:r>
            <a:endParaRPr kumimoji="0" lang="sl-SI" sz="2200" b="1" i="0" u="none" strike="noStrike" kern="1200" cap="none" spc="0" normalizeH="0" baseline="0" dirty="0">
              <a:ln>
                <a:noFill/>
              </a:ln>
              <a:solidFill>
                <a:schemeClr val="tx2"/>
              </a:solidFill>
              <a:effectLst/>
              <a:uLnTx/>
              <a:uFillTx/>
              <a:latin typeface="Arial"/>
              <a:ea typeface="ＭＳ Ｐゴシック" charset="-128"/>
              <a:cs typeface="Arial"/>
            </a:endParaRPr>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a:xfrm>
            <a:off x="1371" y="0"/>
            <a:ext cx="9148236" cy="3402000"/>
          </a:xfrm>
          <a:prstGeom prst="rect">
            <a:avLst/>
          </a:prstGeom>
        </p:spPr>
      </p:pic>
      <p:sp>
        <p:nvSpPr>
          <p:cNvPr id="7" name="D_8d02f07d4538faa9"/>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Varnost in zdravje pri delu - skrb vsakogar. Dobro za vas. Dobro za posel.</a:t>
            </a:r>
            <a:endParaRPr lang="en-GB" dirty="0"/>
          </a:p>
        </p:txBody>
      </p:sp>
    </p:spTree>
    <p:extLst>
      <p:ext uri="{BB962C8B-B14F-4D97-AF65-F5344CB8AC3E}">
        <p14:creationId xmlns:p14="http://schemas.microsoft.com/office/powerpoint/2010/main" xmlns="" val="582291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_3c66a21b325d7fc2"/>
          <p:cNvGraphicFramePr/>
          <p:nvPr>
            <p:extLst>
              <p:ext uri="{D42A27DB-BD31-4B8C-83A1-F6EECF244321}">
                <p14:modId xmlns:p14="http://schemas.microsoft.com/office/powerpoint/2010/main" xmlns="" val="3577690708"/>
              </p:ext>
            </p:extLst>
          </p:nvPr>
        </p:nvGraphicFramePr>
        <p:xfrm>
          <a:off x="787400" y="988000"/>
          <a:ext cx="7442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22565" name="Rectangle 5"/>
          <p:cNvSpPr>
            <a:spLocks noChangeArrowheads="1"/>
          </p:cNvSpPr>
          <p:nvPr/>
        </p:nvSpPr>
        <p:spPr bwMode="gray">
          <a:xfrm>
            <a:off x="1028700" y="76200"/>
            <a:ext cx="5676900" cy="855663"/>
          </a:xfrm>
          <a:prstGeom prst="rect">
            <a:avLst/>
          </a:prstGeom>
          <a:noFill/>
          <a:ln w="9525">
            <a:noFill/>
            <a:miter lim="800000"/>
            <a:headEnd/>
            <a:tailEnd/>
          </a:ln>
          <a:effectLst/>
        </p:spPr>
        <p:txBody>
          <a:bodyPr lIns="0" tIns="0" rIns="0" bIns="0" anchor="ctr"/>
          <a:lstStyle/>
          <a:p>
            <a:pPr eaLnBrk="1" hangingPunct="1"/>
            <a:endParaRPr lang="en-US" sz="2200" dirty="0">
              <a:latin typeface="Arial Black" pitchFamily="34" charset="0"/>
            </a:endParaRPr>
          </a:p>
        </p:txBody>
      </p:sp>
      <p:sp>
        <p:nvSpPr>
          <p:cNvPr id="26" name="D_cc7a67bb238d33c2"/>
          <p:cNvSpPr txBox="1">
            <a:spLocks noChangeArrowheads="1"/>
          </p:cNvSpPr>
          <p:nvPr/>
        </p:nvSpPr>
        <p:spPr bwMode="gray">
          <a:xfrm>
            <a:off x="458788" y="5711825"/>
            <a:ext cx="7770812" cy="317500"/>
          </a:xfrm>
          <a:prstGeom prst="rect">
            <a:avLst/>
          </a:prstGeom>
          <a:solidFill>
            <a:schemeClr val="accent4"/>
          </a:solidFill>
          <a:ln w="9525">
            <a:noFill/>
            <a:miter lim="800000"/>
            <a:headEnd/>
            <a:tailEnd/>
          </a:ln>
          <a:effectLst/>
        </p:spPr>
        <p:txBody>
          <a:bodyPr vert="horz" wrap="square" lIns="108000" tIns="0" rIns="108000" bIns="0" numCol="1" anchor="ctr" anchorCtr="0" compatLnSpc="1">
            <a:prstTxWarp prst="textNoShape">
              <a:avLst/>
            </a:prstTxWarp>
          </a:bodyPr>
          <a:lstStyle/>
          <a:p>
            <a:pPr marL="233363" lvl="0" indent="-233363" algn="r" eaLnBrk="1" hangingPunct="1">
              <a:spcBef>
                <a:spcPct val="20000"/>
              </a:spcBef>
            </a:pPr>
            <a:r>
              <a:rPr lang="en-US" sz="1200" b="1" kern="0" smtClean="0">
                <a:solidFill>
                  <a:srgbClr val="003399"/>
                </a:solidFill>
                <a:latin typeface="Arial" pitchFamily="34" charset="0"/>
                <a:cs typeface="Arial" pitchFamily="34" charset="0"/>
              </a:rPr>
              <a:t>Populacija:</a:t>
            </a:r>
            <a:r>
              <a:rPr lang="en-US" sz="1200" kern="0" smtClean="0">
                <a:solidFill>
                  <a:srgbClr val="003399"/>
                </a:solidFill>
                <a:latin typeface="Arial" pitchFamily="34" charset="0"/>
                <a:cs typeface="Arial" pitchFamily="34" charset="0"/>
              </a:rPr>
              <a:t> Zaposleni, stari 18+</a:t>
            </a:r>
            <a:endParaRPr lang="en-US" sz="1200" kern="0" dirty="0" smtClean="0">
              <a:solidFill>
                <a:srgbClr val="003399"/>
              </a:solidFill>
              <a:latin typeface="Arial" pitchFamily="34" charset="0"/>
              <a:cs typeface="Arial" pitchFamily="34" charset="0"/>
            </a:endParaRPr>
          </a:p>
        </p:txBody>
      </p:sp>
      <p:sp>
        <p:nvSpPr>
          <p:cNvPr id="25" name="D_0c00fb7d363633c2"/>
          <p:cNvSpPr>
            <a:spLocks noGrp="1"/>
          </p:cNvSpPr>
          <p:nvPr>
            <p:ph type="title"/>
          </p:nvPr>
        </p:nvSpPr>
        <p:spPr/>
        <p:txBody>
          <a:bodyPr>
            <a:noAutofit/>
          </a:bodyPr>
          <a:lstStyle/>
          <a:p>
            <a:r>
              <a:rPr lang="en-GB" sz="2000" dirty="0" smtClean="0">
                <a:latin typeface="Arial" pitchFamily="34" charset="0"/>
                <a:cs typeface="Arial" pitchFamily="34" charset="0"/>
              </a:rPr>
              <a:t>Obravnavanje primerov stresa v zvezi z delom (Slovenija)</a:t>
            </a:r>
            <a:endParaRPr lang="en-GB" sz="2000" dirty="0">
              <a:latin typeface="Arial" pitchFamily="34" charset="0"/>
              <a:cs typeface="Arial" pitchFamily="34" charset="0"/>
            </a:endParaRPr>
          </a:p>
        </p:txBody>
      </p:sp>
      <p:graphicFrame>
        <p:nvGraphicFramePr>
          <p:cNvPr id="7" name="D_f5ea57c3c79333c2"/>
          <p:cNvGraphicFramePr>
            <a:graphicFrameLocks noGrp="1"/>
          </p:cNvGraphicFramePr>
          <p:nvPr>
            <p:extLst>
              <p:ext uri="{D42A27DB-BD31-4B8C-83A1-F6EECF244321}">
                <p14:modId xmlns:p14="http://schemas.microsoft.com/office/powerpoint/2010/main" xmlns="" val="1343967106"/>
              </p:ext>
            </p:extLst>
          </p:nvPr>
        </p:nvGraphicFramePr>
        <p:xfrm>
          <a:off x="708652" y="2018036"/>
          <a:ext cx="2620487" cy="3537192"/>
        </p:xfrm>
        <a:graphic>
          <a:graphicData uri="http://schemas.openxmlformats.org/drawingml/2006/table">
            <a:tbl>
              <a:tblPr firstRow="1" bandRow="1">
                <a:tableStyleId>{2D5ABB26-0587-4C30-8999-92F81FD0307C}</a:tableStyleId>
              </a:tblPr>
              <a:tblGrid>
                <a:gridCol w="2620487"/>
              </a:tblGrid>
              <a:tr h="721271">
                <a:tc>
                  <a:txBody>
                    <a:bodyPr/>
                    <a:lstStyle/>
                    <a:p>
                      <a:pPr algn="r"/>
                      <a:r>
                        <a:rPr lang="en-GB" sz="1600" b="0" smtClean="0">
                          <a:solidFill>
                            <a:schemeClr val="tx1">
                              <a:lumMod val="75000"/>
                              <a:lumOff val="25000"/>
                            </a:schemeClr>
                          </a:solidFill>
                          <a:latin typeface="Arial" pitchFamily="34" charset="0"/>
                          <a:cs typeface="Arial" pitchFamily="34" charset="0"/>
                        </a:rPr>
                        <a:t>Zelo dober</a:t>
                      </a:r>
                      <a:endParaRPr lang="en-GB" sz="1600" b="0" dirty="0">
                        <a:solidFill>
                          <a:schemeClr val="tx1">
                            <a:lumMod val="75000"/>
                            <a:lumOff val="25000"/>
                          </a:schemeClr>
                        </a:solidFill>
                        <a:latin typeface="Arial" pitchFamily="34" charset="0"/>
                        <a:cs typeface="Arial" pitchFamily="34" charset="0"/>
                      </a:endParaRPr>
                    </a:p>
                  </a:txBody>
                  <a:tcPr anchor="ctr"/>
                </a:tc>
              </a:tr>
              <a:tr h="652108">
                <a:tc>
                  <a:txBody>
                    <a:bodyPr/>
                    <a:lstStyle/>
                    <a:p>
                      <a:pPr algn="r"/>
                      <a:r>
                        <a:rPr lang="en-GB" sz="1600" b="0" smtClean="0">
                          <a:solidFill>
                            <a:schemeClr val="tx1">
                              <a:lumMod val="75000"/>
                              <a:lumOff val="25000"/>
                            </a:schemeClr>
                          </a:solidFill>
                          <a:latin typeface="Arial" pitchFamily="34" charset="0"/>
                          <a:cs typeface="Arial" pitchFamily="34" charset="0"/>
                        </a:rPr>
                        <a:t>Dokaj dober</a:t>
                      </a:r>
                      <a:endParaRPr lang="en-GB" sz="1600" b="0" dirty="0">
                        <a:solidFill>
                          <a:schemeClr val="tx1">
                            <a:lumMod val="75000"/>
                            <a:lumOff val="25000"/>
                          </a:schemeClr>
                        </a:solidFill>
                        <a:latin typeface="Arial" pitchFamily="34" charset="0"/>
                        <a:cs typeface="Arial" pitchFamily="34" charset="0"/>
                      </a:endParaRPr>
                    </a:p>
                  </a:txBody>
                  <a:tcPr anchor="ctr"/>
                </a:tc>
              </a:tr>
              <a:tr h="721271">
                <a:tc>
                  <a:txBody>
                    <a:bodyPr/>
                    <a:lstStyle/>
                    <a:p>
                      <a:pPr algn="r"/>
                      <a:r>
                        <a:rPr lang="en-GB" sz="1600" b="0" smtClean="0">
                          <a:solidFill>
                            <a:schemeClr val="tx1">
                              <a:lumMod val="75000"/>
                              <a:lumOff val="25000"/>
                            </a:schemeClr>
                          </a:solidFill>
                          <a:latin typeface="Arial" pitchFamily="34" charset="0"/>
                          <a:cs typeface="Arial" pitchFamily="34" charset="0"/>
                        </a:rPr>
                        <a:t>Ni preveč dober</a:t>
                      </a:r>
                      <a:endParaRPr lang="en-GB" sz="1600" b="0" dirty="0">
                        <a:solidFill>
                          <a:schemeClr val="tx1">
                            <a:lumMod val="75000"/>
                            <a:lumOff val="25000"/>
                          </a:schemeClr>
                        </a:solidFill>
                        <a:latin typeface="Arial" pitchFamily="34" charset="0"/>
                        <a:cs typeface="Arial" pitchFamily="34" charset="0"/>
                      </a:endParaRPr>
                    </a:p>
                  </a:txBody>
                  <a:tcPr anchor="ctr"/>
                </a:tc>
              </a:tr>
              <a:tr h="721271">
                <a:tc>
                  <a:txBody>
                    <a:bodyPr/>
                    <a:lstStyle/>
                    <a:p>
                      <a:pPr algn="r"/>
                      <a:r>
                        <a:rPr lang="en-GB" sz="1600" b="0" smtClean="0">
                          <a:solidFill>
                            <a:schemeClr val="tx1">
                              <a:lumMod val="75000"/>
                              <a:lumOff val="25000"/>
                            </a:schemeClr>
                          </a:solidFill>
                          <a:latin typeface="Arial" pitchFamily="34" charset="0"/>
                          <a:cs typeface="Arial" pitchFamily="34" charset="0"/>
                        </a:rPr>
                        <a:t>Sploh ni dober</a:t>
                      </a:r>
                      <a:endParaRPr lang="en-GB" sz="1600" b="0" dirty="0">
                        <a:solidFill>
                          <a:schemeClr val="tx1">
                            <a:lumMod val="75000"/>
                            <a:lumOff val="25000"/>
                          </a:schemeClr>
                        </a:solidFill>
                        <a:latin typeface="Arial" pitchFamily="34" charset="0"/>
                        <a:cs typeface="Arial" pitchFamily="34" charset="0"/>
                      </a:endParaRPr>
                    </a:p>
                  </a:txBody>
                  <a:tcPr anchor="ctr"/>
                </a:tc>
              </a:tr>
              <a:tr h="721271">
                <a:tc>
                  <a:txBody>
                    <a:bodyPr/>
                    <a:lstStyle/>
                    <a:p>
                      <a:pPr algn="r"/>
                      <a:r>
                        <a:rPr lang="en-GB" sz="1600" b="0" dirty="0" smtClean="0">
                          <a:solidFill>
                            <a:schemeClr val="tx1">
                              <a:lumMod val="75000"/>
                              <a:lumOff val="25000"/>
                            </a:schemeClr>
                          </a:solidFill>
                          <a:latin typeface="Arial" pitchFamily="34" charset="0"/>
                          <a:cs typeface="Arial" pitchFamily="34" charset="0"/>
                        </a:rPr>
                        <a:t>Ne vem</a:t>
                      </a:r>
                      <a:endParaRPr lang="en-GB" sz="1600" b="0" dirty="0">
                        <a:solidFill>
                          <a:schemeClr val="tx1">
                            <a:lumMod val="75000"/>
                            <a:lumOff val="25000"/>
                          </a:schemeClr>
                        </a:solidFill>
                        <a:latin typeface="Arial" pitchFamily="34" charset="0"/>
                        <a:cs typeface="Arial" pitchFamily="34" charset="0"/>
                      </a:endParaRPr>
                    </a:p>
                  </a:txBody>
                  <a:tcPr anchor="ctr"/>
                </a:tc>
              </a:tr>
            </a:tbl>
          </a:graphicData>
        </a:graphic>
      </p:graphicFrame>
      <p:grpSp>
        <p:nvGrpSpPr>
          <p:cNvPr id="2" name="Group 14"/>
          <p:cNvGrpSpPr/>
          <p:nvPr/>
        </p:nvGrpSpPr>
        <p:grpSpPr>
          <a:xfrm>
            <a:off x="382588" y="1237632"/>
            <a:ext cx="7908966" cy="736270"/>
            <a:chOff x="382588" y="1190007"/>
            <a:chExt cx="7908966" cy="736270"/>
          </a:xfrm>
        </p:grpSpPr>
        <p:sp>
          <p:nvSpPr>
            <p:cNvPr id="6" name="D_eac4718a352b33c2"/>
            <p:cNvSpPr txBox="1"/>
            <p:nvPr/>
          </p:nvSpPr>
          <p:spPr>
            <a:xfrm>
              <a:off x="382588" y="1190007"/>
              <a:ext cx="7908966" cy="736270"/>
            </a:xfrm>
            <a:prstGeom prst="rect">
              <a:avLst/>
            </a:prstGeom>
            <a:noFill/>
          </p:spPr>
          <p:txBody>
            <a:bodyPr wrap="square" rtlCol="0">
              <a:normAutofit/>
            </a:bodyPr>
            <a:lstStyle/>
            <a:p>
              <a:pPr algn="l"/>
              <a:r>
                <a:rPr lang="en-GB" sz="1600" b="1" dirty="0" smtClean="0">
                  <a:solidFill>
                    <a:schemeClr val="tx1"/>
                  </a:solidFill>
                </a:rPr>
                <a:t>Kakšen je po vašem mnenju nadzor nad stresnimi situacijami na vašem delovnem mestu?  (%)</a:t>
              </a:r>
            </a:p>
          </p:txBody>
        </p:sp>
        <p:cxnSp>
          <p:nvCxnSpPr>
            <p:cNvPr id="13" name="Straight Connector 12"/>
            <p:cNvCxnSpPr/>
            <p:nvPr/>
          </p:nvCxnSpPr>
          <p:spPr>
            <a:xfrm>
              <a:off x="458788" y="1781175"/>
              <a:ext cx="7704137" cy="0"/>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aphicFrame>
        <p:nvGraphicFramePr>
          <p:cNvPr id="4" name="Ipsos Ribbon Rules" hidden="1"/>
          <p:cNvGraphicFramePr/>
          <p:nvPr>
            <p:extLst>
              <p:ext uri="{D42A27DB-BD31-4B8C-83A1-F6EECF244321}">
                <p14:modId xmlns:p14="http://schemas.microsoft.com/office/powerpoint/2010/main" xmlns="" val="764437340"/>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_7201af870c0babb4"/>
          <p:cNvSpPr>
            <a:spLocks noGrp="1"/>
          </p:cNvSpPr>
          <p:nvPr>
            <p:ph type="title"/>
          </p:nvPr>
        </p:nvSpPr>
        <p:spPr/>
        <p:txBody>
          <a:bodyPr>
            <a:normAutofit/>
          </a:bodyPr>
          <a:lstStyle/>
          <a:p>
            <a:r>
              <a:rPr lang="sl-SI" sz="2000" dirty="0" smtClean="0">
                <a:latin typeface="Arial" pitchFamily="34" charset="0"/>
                <a:cs typeface="Arial" pitchFamily="34" charset="0"/>
              </a:rPr>
              <a:t>Tretja raziskava (2013)</a:t>
            </a:r>
            <a:endParaRPr lang="sl-SI" sz="2000" dirty="0">
              <a:latin typeface="Arial" pitchFamily="34" charset="0"/>
              <a:cs typeface="Arial" pitchFamily="34" charset="0"/>
            </a:endParaRPr>
          </a:p>
        </p:txBody>
      </p:sp>
      <p:graphicFrame>
        <p:nvGraphicFramePr>
          <p:cNvPr id="23" name="D_920e0b96694e01c6"/>
          <p:cNvGraphicFramePr>
            <a:graphicFrameLocks noGrp="1"/>
          </p:cNvGraphicFramePr>
          <p:nvPr>
            <p:extLst>
              <p:ext uri="{D42A27DB-BD31-4B8C-83A1-F6EECF244321}">
                <p14:modId xmlns:p14="http://schemas.microsoft.com/office/powerpoint/2010/main" xmlns="" val="303185224"/>
              </p:ext>
            </p:extLst>
          </p:nvPr>
        </p:nvGraphicFramePr>
        <p:xfrm>
          <a:off x="423593" y="1013289"/>
          <a:ext cx="7548832" cy="5158478"/>
        </p:xfrm>
        <a:graphic>
          <a:graphicData uri="http://schemas.openxmlformats.org/drawingml/2006/table">
            <a:tbl>
              <a:tblPr firstRow="1" bandRow="1">
                <a:tableStyleId>{5C22544A-7EE6-4342-B048-85BDC9FD1C3A}</a:tableStyleId>
              </a:tblPr>
              <a:tblGrid>
                <a:gridCol w="2065445"/>
                <a:gridCol w="5483387"/>
              </a:tblGrid>
              <a:tr h="533778">
                <a:tc>
                  <a:txBody>
                    <a:bodyPr/>
                    <a:lstStyle/>
                    <a:p>
                      <a:r>
                        <a:rPr lang="sl-SI" sz="1400" b="0" noProof="0" dirty="0" smtClean="0">
                          <a:solidFill>
                            <a:schemeClr val="bg1"/>
                          </a:solidFill>
                          <a:latin typeface="Arial" pitchFamily="34" charset="0"/>
                          <a:cs typeface="Arial" pitchFamily="34" charset="0"/>
                        </a:rPr>
                        <a:t>Populacija:</a:t>
                      </a:r>
                      <a:endParaRPr lang="sl-SI" sz="1400" b="0" noProof="0" dirty="0">
                        <a:solidFill>
                          <a:schemeClr val="bg1"/>
                        </a:solidFill>
                        <a:latin typeface="Arial" pitchFamily="34" charset="0"/>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r>
                        <a:rPr lang="sl-SI" sz="1400" b="0" kern="1200" noProof="0" smtClean="0">
                          <a:solidFill>
                            <a:schemeClr val="accent1"/>
                          </a:solidFill>
                          <a:latin typeface="Arial" pitchFamily="34" charset="0"/>
                          <a:ea typeface="+mn-ea"/>
                          <a:cs typeface="Arial" pitchFamily="34" charset="0"/>
                        </a:rPr>
                        <a:t>Zaposleni,</a:t>
                      </a:r>
                      <a:r>
                        <a:rPr lang="sl-SI" sz="1400" b="0" kern="1200" baseline="0" noProof="0" smtClean="0">
                          <a:solidFill>
                            <a:schemeClr val="accent1"/>
                          </a:solidFill>
                          <a:latin typeface="Arial" pitchFamily="34" charset="0"/>
                          <a:ea typeface="+mn-ea"/>
                          <a:cs typeface="Arial" pitchFamily="34" charset="0"/>
                        </a:rPr>
                        <a:t> ki delajo poln delovni čas ali krajši delovni čas od polnega, </a:t>
                      </a:r>
                      <a:r>
                        <a:rPr lang="sl-SI" sz="1400" b="0" kern="1200" noProof="0" smtClean="0">
                          <a:solidFill>
                            <a:schemeClr val="accent1"/>
                          </a:solidFill>
                          <a:latin typeface="Arial" pitchFamily="34" charset="0"/>
                          <a:ea typeface="+mn-ea"/>
                          <a:cs typeface="Arial" pitchFamily="34" charset="0"/>
                        </a:rPr>
                        <a:t>in samozaposleni, stari 18+, s</a:t>
                      </a:r>
                      <a:r>
                        <a:rPr lang="sl-SI" sz="1400" b="0" kern="1200" baseline="0" noProof="0" smtClean="0">
                          <a:solidFill>
                            <a:schemeClr val="accent1"/>
                          </a:solidFill>
                          <a:latin typeface="Arial" pitchFamily="34" charset="0"/>
                          <a:ea typeface="+mn-ea"/>
                          <a:cs typeface="Arial" pitchFamily="34" charset="0"/>
                        </a:rPr>
                        <a:t> prebivališčem v eni izmed 31 sodelujočih evropskih držav</a:t>
                      </a:r>
                      <a:endParaRPr lang="sl-SI" sz="1400" b="0" noProof="0">
                        <a:solidFill>
                          <a:schemeClr val="accent1"/>
                        </a:solidFill>
                        <a:latin typeface="Arial" pitchFamily="34" charset="0"/>
                        <a:cs typeface="Arial"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4">
                        <a:lumMod val="60000"/>
                        <a:lumOff val="40000"/>
                      </a:schemeClr>
                    </a:solidFill>
                  </a:tcPr>
                </a:tc>
              </a:tr>
              <a:tr h="533778">
                <a:tc>
                  <a:txBody>
                    <a:bodyPr/>
                    <a:lstStyle/>
                    <a:p>
                      <a:r>
                        <a:rPr lang="sl-SI" sz="1400" noProof="0" dirty="0" smtClean="0">
                          <a:solidFill>
                            <a:schemeClr val="bg1"/>
                          </a:solidFill>
                          <a:latin typeface="Arial" pitchFamily="34" charset="0"/>
                          <a:cs typeface="Arial" pitchFamily="34" charset="0"/>
                        </a:rPr>
                        <a:t>Vzorec:</a:t>
                      </a:r>
                      <a:endParaRPr lang="sl-SI" sz="1400" noProof="0" dirty="0">
                        <a:solidFill>
                          <a:schemeClr val="bg1"/>
                        </a:solidFill>
                        <a:latin typeface="Arial" pitchFamily="34" charset="0"/>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r>
                        <a:rPr lang="sl-SI" sz="1400" noProof="0" dirty="0" smtClean="0">
                          <a:solidFill>
                            <a:schemeClr val="accent1"/>
                          </a:solidFill>
                          <a:latin typeface="Arial" pitchFamily="34" charset="0"/>
                          <a:cs typeface="Arial" pitchFamily="34" charset="0"/>
                        </a:rPr>
                        <a:t>Reprezentativni vzorec v vsaki od 31 sodelujočih evropskih držav</a:t>
                      </a:r>
                      <a:endParaRPr lang="sl-SI" sz="1400" noProof="0" dirty="0">
                        <a:solidFill>
                          <a:schemeClr val="accent1"/>
                        </a:solidFill>
                        <a:latin typeface="Arial" pitchFamily="34" charset="0"/>
                        <a:cs typeface="Arial"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4">
                        <a:lumMod val="60000"/>
                        <a:lumOff val="40000"/>
                      </a:schemeClr>
                    </a:solidFill>
                  </a:tcPr>
                </a:tc>
              </a:tr>
              <a:tr h="753569">
                <a:tc>
                  <a:txBody>
                    <a:bodyPr/>
                    <a:lstStyle/>
                    <a:p>
                      <a:r>
                        <a:rPr lang="en-GB" sz="1400" smtClean="0">
                          <a:solidFill>
                            <a:schemeClr val="bg1"/>
                          </a:solidFill>
                          <a:latin typeface="Arial" pitchFamily="34" charset="0"/>
                          <a:cs typeface="Arial" pitchFamily="34" charset="0"/>
                        </a:rPr>
                        <a:t>Ponderiranje:</a:t>
                      </a:r>
                      <a:endParaRPr lang="en-GB" sz="1400" dirty="0">
                        <a:solidFill>
                          <a:schemeClr val="bg1"/>
                        </a:solidFill>
                        <a:latin typeface="Arial" pitchFamily="34" charset="0"/>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400" noProof="0" dirty="0" smtClean="0">
                          <a:solidFill>
                            <a:schemeClr val="accent1"/>
                          </a:solidFill>
                          <a:latin typeface="Arial" pitchFamily="34" charset="0"/>
                          <a:cs typeface="Arial" pitchFamily="34" charset="0"/>
                        </a:rPr>
                        <a:t>Podatki so ponderirani glede na starost, spol in regijo delovnega prebivalstva. V primeru da so prikazani podatki za več držav, so podatki ponderirani glede na število prebivalstva vsake države</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4">
                        <a:lumMod val="60000"/>
                        <a:lumOff val="40000"/>
                      </a:schemeClr>
                    </a:solidFill>
                  </a:tcPr>
                </a:tc>
              </a:tr>
              <a:tr h="753569">
                <a:tc>
                  <a:txBody>
                    <a:bodyPr/>
                    <a:lstStyle/>
                    <a:p>
                      <a:r>
                        <a:rPr lang="en-GB" sz="1400" smtClean="0">
                          <a:solidFill>
                            <a:schemeClr val="bg1"/>
                          </a:solidFill>
                          <a:latin typeface="Arial" pitchFamily="34" charset="0"/>
                          <a:cs typeface="Arial" pitchFamily="34" charset="0"/>
                        </a:rPr>
                        <a:t>Metoda zbiranja podatkov: </a:t>
                      </a:r>
                      <a:endParaRPr lang="en-GB" sz="1400" dirty="0">
                        <a:solidFill>
                          <a:schemeClr val="bg1"/>
                        </a:solidFill>
                        <a:latin typeface="Arial" pitchFamily="34" charset="0"/>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r>
                        <a:rPr lang="sl-SI" sz="1400" kern="1200" noProof="0" dirty="0" smtClean="0">
                          <a:solidFill>
                            <a:schemeClr val="accent1"/>
                          </a:solidFill>
                          <a:latin typeface="Arial" pitchFamily="34" charset="0"/>
                          <a:ea typeface="+mn-ea"/>
                          <a:cs typeface="Arial" pitchFamily="34" charset="0"/>
                        </a:rPr>
                        <a:t>CATI (računalniško podprto telefonsko anketiranje) v 26 državah;</a:t>
                      </a:r>
                      <a:r>
                        <a:rPr lang="sl-SI" sz="1400" kern="1200" baseline="0" noProof="0" dirty="0" smtClean="0">
                          <a:solidFill>
                            <a:schemeClr val="accent1"/>
                          </a:solidFill>
                          <a:latin typeface="Arial" pitchFamily="34" charset="0"/>
                          <a:ea typeface="+mn-ea"/>
                          <a:cs typeface="Arial" pitchFamily="34" charset="0"/>
                        </a:rPr>
                        <a:t> v</a:t>
                      </a:r>
                      <a:r>
                        <a:rPr lang="sl-SI" sz="1400" kern="1200" noProof="0" dirty="0" smtClean="0">
                          <a:solidFill>
                            <a:schemeClr val="accent1"/>
                          </a:solidFill>
                          <a:latin typeface="Arial" pitchFamily="34" charset="0"/>
                          <a:ea typeface="+mn-ea"/>
                          <a:cs typeface="Arial" pitchFamily="34" charset="0"/>
                        </a:rPr>
                        <a:t> Bolgariji, Češki, Malti, Romuniji in Slovaški  se je izvajalo osebno anketiranje</a:t>
                      </a:r>
                      <a:endParaRPr lang="sl-SI" sz="1400" kern="1200" noProof="0" dirty="0">
                        <a:solidFill>
                          <a:schemeClr val="accent1"/>
                        </a:solidFill>
                        <a:latin typeface="Arial" pitchFamily="34" charset="0"/>
                        <a:ea typeface="+mn-ea"/>
                        <a:cs typeface="Arial"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4">
                        <a:lumMod val="60000"/>
                        <a:lumOff val="40000"/>
                      </a:schemeClr>
                    </a:solidFill>
                  </a:tcPr>
                </a:tc>
              </a:tr>
              <a:tr h="5649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smtClean="0">
                          <a:solidFill>
                            <a:schemeClr val="bg1"/>
                          </a:solidFill>
                          <a:latin typeface="Arial" pitchFamily="34" charset="0"/>
                          <a:cs typeface="Arial" pitchFamily="34" charset="0"/>
                        </a:rPr>
                        <a:t>Velikost vzorca: </a:t>
                      </a:r>
                      <a:endParaRPr lang="en-GB" sz="1400" dirty="0" smtClean="0">
                        <a:solidFill>
                          <a:schemeClr val="bg1"/>
                        </a:solidFill>
                        <a:latin typeface="Arial" pitchFamily="34" charset="0"/>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400" noProof="0" dirty="0" smtClean="0">
                          <a:solidFill>
                            <a:schemeClr val="accent1"/>
                          </a:solidFill>
                          <a:latin typeface="Arial" pitchFamily="34" charset="0"/>
                          <a:cs typeface="Arial" pitchFamily="34" charset="0"/>
                        </a:rPr>
                        <a:t>16.622 anket po Evropi (približno 500 na državo, z izjemo Liechtensteina, kjer je bilo izvedenih 200 anket)</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4">
                        <a:lumMod val="60000"/>
                        <a:lumOff val="40000"/>
                      </a:schemeClr>
                    </a:solidFill>
                  </a:tcPr>
                </a:tc>
              </a:tr>
              <a:tr h="5337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400" noProof="0" dirty="0" smtClean="0">
                          <a:solidFill>
                            <a:schemeClr val="bg1"/>
                          </a:solidFill>
                          <a:latin typeface="Arial" pitchFamily="34" charset="0"/>
                          <a:cs typeface="Arial" pitchFamily="34" charset="0"/>
                        </a:rPr>
                        <a:t>Velikost vzorca (Slovenija):</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400" noProof="0" dirty="0" smtClean="0">
                          <a:solidFill>
                            <a:schemeClr val="accent1"/>
                          </a:solidFill>
                          <a:latin typeface="Arial" pitchFamily="34" charset="0"/>
                          <a:cs typeface="Arial" pitchFamily="34" charset="0"/>
                        </a:rPr>
                        <a:t>503 anket</a:t>
                      </a:r>
                      <a:endParaRPr lang="sl-SI" sz="1400" noProof="0" dirty="0">
                        <a:solidFill>
                          <a:schemeClr val="accent1"/>
                        </a:solidFill>
                        <a:latin typeface="Arial" pitchFamily="34" charset="0"/>
                        <a:cs typeface="Arial"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4">
                        <a:lumMod val="60000"/>
                        <a:lumOff val="40000"/>
                      </a:schemeClr>
                    </a:solidFill>
                  </a:tcPr>
                </a:tc>
              </a:tr>
              <a:tr h="533778">
                <a:tc>
                  <a:txBody>
                    <a:bodyPr/>
                    <a:lstStyle/>
                    <a:p>
                      <a:r>
                        <a:rPr lang="en-GB" sz="1400" smtClean="0">
                          <a:solidFill>
                            <a:schemeClr val="bg1"/>
                          </a:solidFill>
                          <a:latin typeface="Arial" pitchFamily="34" charset="0"/>
                          <a:cs typeface="Arial" pitchFamily="34" charset="0"/>
                        </a:rPr>
                        <a:t>Obdobje izvajanja anket (Slovenija):</a:t>
                      </a:r>
                      <a:endParaRPr lang="en-GB" sz="1400" dirty="0">
                        <a:solidFill>
                          <a:schemeClr val="bg1"/>
                        </a:solidFill>
                        <a:latin typeface="Arial" pitchFamily="34" charset="0"/>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r>
                        <a:rPr lang="sl-SI" sz="1400" noProof="0" dirty="0" smtClean="0">
                          <a:solidFill>
                            <a:schemeClr val="accent1"/>
                          </a:solidFill>
                          <a:latin typeface="Arial" pitchFamily="34" charset="0"/>
                          <a:cs typeface="Arial" pitchFamily="34" charset="0"/>
                        </a:rPr>
                        <a:t>5.-17. decembra 2012</a:t>
                      </a:r>
                      <a:endParaRPr lang="sl-SI" sz="1400" noProof="0" dirty="0">
                        <a:solidFill>
                          <a:schemeClr val="accent1"/>
                        </a:solidFill>
                        <a:latin typeface="Arial" pitchFamily="34" charset="0"/>
                        <a:cs typeface="Arial"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4">
                        <a:lumMod val="60000"/>
                        <a:lumOff val="40000"/>
                      </a:schemeClr>
                    </a:solidFill>
                  </a:tcPr>
                </a:tc>
              </a:tr>
              <a:tr h="753569">
                <a:tc>
                  <a:txBody>
                    <a:bodyPr/>
                    <a:lstStyle/>
                    <a:p>
                      <a:r>
                        <a:rPr lang="en-GB" sz="1400" smtClean="0">
                          <a:solidFill>
                            <a:schemeClr val="bg1"/>
                          </a:solidFill>
                          <a:latin typeface="Arial" pitchFamily="34" charset="0"/>
                          <a:cs typeface="Arial" pitchFamily="34" charset="0"/>
                        </a:rPr>
                        <a:t>Tolmačenje podatkov:</a:t>
                      </a:r>
                      <a:endParaRPr lang="en-GB" sz="1400" dirty="0">
                        <a:solidFill>
                          <a:schemeClr val="bg1"/>
                        </a:solidFill>
                        <a:latin typeface="Arial" pitchFamily="34" charset="0"/>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400" noProof="0" dirty="0" smtClean="0">
                          <a:solidFill>
                            <a:schemeClr val="accent1"/>
                          </a:solidFill>
                          <a:latin typeface="Arial" pitchFamily="34" charset="0"/>
                          <a:cs typeface="Arial" pitchFamily="34" charset="0"/>
                        </a:rPr>
                        <a:t>Če vsota odstotkov ne daje 100 % ali združenih rezultatov (npr. “zelo verjetno” ter “dokaj verjetno”), je razlog za to lahko računalniško zaokroževanje</a:t>
                      </a:r>
                      <a:endParaRPr lang="sl-SI" sz="1800" kern="1200" noProof="0" dirty="0" smtClean="0">
                        <a:solidFill>
                          <a:schemeClr val="dk1"/>
                        </a:solidFill>
                        <a:latin typeface="+mn-lt"/>
                        <a:ea typeface="+mn-ea"/>
                        <a:cs typeface="+mn-cs"/>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4">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818342" y="5130876"/>
            <a:ext cx="229830" cy="386533"/>
          </a:xfrm>
          <a:prstGeom prst="ellipse">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D_17eb450293480c5f"/>
          <p:cNvSpPr txBox="1">
            <a:spLocks/>
          </p:cNvSpPr>
          <p:nvPr/>
        </p:nvSpPr>
        <p:spPr bwMode="auto">
          <a:xfrm>
            <a:off x="457199" y="199374"/>
            <a:ext cx="8188037" cy="596273"/>
          </a:xfrm>
          <a:prstGeom prst="rect">
            <a:avLst/>
          </a:prstGeom>
          <a:noFill/>
          <a:ln w="9525">
            <a:noFill/>
            <a:miter lim="800000"/>
            <a:headEnd/>
            <a:tailEnd/>
          </a:ln>
        </p:spPr>
        <p:txBody>
          <a:bodyPr vert="horz" wrap="square" lIns="0" tIns="0" rIns="0" bIns="0" numCol="1" rtlCol="0" anchor="ctr" anchorCtr="0" compatLnSpc="1">
            <a:prstTxWarp prst="textNoShape">
              <a:avLst/>
            </a:prstTxWarp>
            <a:normAutofit/>
          </a:bodyPr>
          <a:lstStyle/>
          <a:p>
            <a:pPr lvl="0" algn="l" defTabSz="457200">
              <a:defRPr/>
            </a:pPr>
            <a:r>
              <a:rPr lang="en-GB" sz="2000" b="1" dirty="0" smtClean="0">
                <a:solidFill>
                  <a:srgbClr val="003399"/>
                </a:solidFill>
                <a:latin typeface="Arial" pitchFamily="34" charset="0"/>
                <a:ea typeface="ＭＳ Ｐゴシック" charset="-128"/>
                <a:cs typeface="Arial" pitchFamily="34" charset="0"/>
              </a:rPr>
              <a:t>Obravnavanje primerov stresa v zvezi z delom</a:t>
            </a:r>
            <a:endParaRPr lang="en-GB" sz="2000" b="1" dirty="0">
              <a:solidFill>
                <a:srgbClr val="003399"/>
              </a:solidFill>
              <a:latin typeface="Arial" pitchFamily="34" charset="0"/>
              <a:ea typeface="ＭＳ Ｐゴシック" charset="-128"/>
              <a:cs typeface="Arial" pitchFamily="34" charset="0"/>
            </a:endParaRPr>
          </a:p>
        </p:txBody>
      </p:sp>
      <p:sp>
        <p:nvSpPr>
          <p:cNvPr id="46" name="D_778039de4229b85f"/>
          <p:cNvSpPr txBox="1"/>
          <p:nvPr/>
        </p:nvSpPr>
        <p:spPr>
          <a:xfrm>
            <a:off x="369647" y="973451"/>
            <a:ext cx="7381487" cy="584775"/>
          </a:xfrm>
          <a:prstGeom prst="rect">
            <a:avLst/>
          </a:prstGeom>
          <a:noFill/>
        </p:spPr>
        <p:txBody>
          <a:bodyPr wrap="square" rtlCol="0">
            <a:noAutofit/>
          </a:bodyPr>
          <a:lstStyle/>
          <a:p>
            <a:pPr algn="l"/>
            <a:r>
              <a:rPr lang="en-GB" sz="1600" b="1" dirty="0" smtClean="0">
                <a:solidFill>
                  <a:schemeClr val="tx1"/>
                </a:solidFill>
              </a:rPr>
              <a:t>Kakšen je po vašem mnenju nadzor nad stresnimi situacijami na vašem delovnem mestu?  (%)</a:t>
            </a:r>
            <a:endParaRPr lang="en-GB" sz="1600" b="1" dirty="0">
              <a:solidFill>
                <a:schemeClr val="tx1"/>
              </a:solidFill>
            </a:endParaRPr>
          </a:p>
        </p:txBody>
      </p:sp>
      <p:sp>
        <p:nvSpPr>
          <p:cNvPr id="11" name="D_e13d15b2739b259f"/>
          <p:cNvSpPr txBox="1">
            <a:spLocks noChangeArrowheads="1"/>
          </p:cNvSpPr>
          <p:nvPr/>
        </p:nvSpPr>
        <p:spPr bwMode="gray">
          <a:xfrm>
            <a:off x="457200" y="5793646"/>
            <a:ext cx="7996136" cy="327453"/>
          </a:xfrm>
          <a:prstGeom prst="rect">
            <a:avLst/>
          </a:prstGeom>
          <a:solidFill>
            <a:schemeClr val="accent4"/>
          </a:solidFill>
          <a:ln w="9525">
            <a:noFill/>
            <a:miter lim="800000"/>
            <a:headEnd/>
            <a:tailEnd/>
          </a:ln>
          <a:effectLst/>
        </p:spPr>
        <p:txBody>
          <a:bodyPr vert="horz" wrap="square" lIns="90000" tIns="0" rIns="90000" bIns="0" numCol="1" anchor="ctr" anchorCtr="0" compatLnSpc="1">
            <a:prstTxWarp prst="textNoShape">
              <a:avLst/>
            </a:prstTxWarp>
          </a:bodyPr>
          <a:lstStyle/>
          <a:p>
            <a:pPr marL="233363" lvl="0" indent="-233363" algn="r" eaLnBrk="1" hangingPunct="1">
              <a:spcBef>
                <a:spcPct val="20000"/>
              </a:spcBef>
            </a:pPr>
            <a:r>
              <a:rPr lang="en-US" sz="1200" kern="0" dirty="0" smtClean="0">
                <a:solidFill>
                  <a:srgbClr val="003399"/>
                </a:solidFill>
                <a:latin typeface="Arial" pitchFamily="34" charset="0"/>
                <a:cs typeface="Arial" pitchFamily="34" charset="0"/>
              </a:rPr>
              <a:t>Razlika do 100 % zaradi izvzetja Ne vem; </a:t>
            </a:r>
            <a:r>
              <a:rPr lang="en-US" sz="1200" b="1" kern="0" dirty="0" smtClean="0">
                <a:solidFill>
                  <a:srgbClr val="003399"/>
                </a:solidFill>
                <a:latin typeface="Arial" pitchFamily="34" charset="0"/>
                <a:cs typeface="Arial" pitchFamily="34" charset="0"/>
              </a:rPr>
              <a:t>Populacija</a:t>
            </a:r>
            <a:r>
              <a:rPr lang="en-US" sz="1200" kern="0" dirty="0" smtClean="0">
                <a:solidFill>
                  <a:srgbClr val="003399"/>
                </a:solidFill>
                <a:latin typeface="Arial" pitchFamily="34" charset="0"/>
                <a:cs typeface="Arial" pitchFamily="34" charset="0"/>
              </a:rPr>
              <a:t>: Zaposleni, stari 18+</a:t>
            </a:r>
          </a:p>
        </p:txBody>
      </p:sp>
      <p:sp>
        <p:nvSpPr>
          <p:cNvPr id="12" name="Oval 11"/>
          <p:cNvSpPr/>
          <p:nvPr/>
        </p:nvSpPr>
        <p:spPr>
          <a:xfrm>
            <a:off x="3646845" y="5137967"/>
            <a:ext cx="229830" cy="386533"/>
          </a:xfrm>
          <a:prstGeom prst="ellipse">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24" name="D_1b9773a5eafa3b87"/>
          <p:cNvGraphicFramePr/>
          <p:nvPr>
            <p:extLst>
              <p:ext uri="{D42A27DB-BD31-4B8C-83A1-F6EECF244321}">
                <p14:modId xmlns:p14="http://schemas.microsoft.com/office/powerpoint/2010/main" xmlns="" val="2893704930"/>
              </p:ext>
            </p:extLst>
          </p:nvPr>
        </p:nvGraphicFramePr>
        <p:xfrm>
          <a:off x="321013" y="1674422"/>
          <a:ext cx="8365788" cy="3978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xmlns="" val="1196539505"/>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p:cNvCxnSpPr/>
          <p:nvPr/>
        </p:nvCxnSpPr>
        <p:spPr>
          <a:xfrm>
            <a:off x="393402" y="1591715"/>
            <a:ext cx="7889132" cy="0"/>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542259" y="1127051"/>
            <a:ext cx="8165806" cy="3701013"/>
          </a:xfrm>
          <a:prstGeom prst="rect">
            <a:avLst/>
          </a:prstGeom>
        </p:spPr>
        <p:txBody>
          <a:bodyPr wrap="square">
            <a:spAutoFit/>
          </a:bodyPr>
          <a:lstStyle/>
          <a:p>
            <a:pPr marL="342900" indent="-342900" algn="l">
              <a:lnSpc>
                <a:spcPct val="150000"/>
              </a:lnSpc>
              <a:spcBef>
                <a:spcPts val="600"/>
              </a:spcBef>
              <a:buFont typeface="+mj-lt"/>
              <a:buAutoNum type="arabicPeriod" startAt="3"/>
            </a:pPr>
            <a:endParaRPr lang="sl-SI" sz="1600" b="1" dirty="0" smtClean="0">
              <a:solidFill>
                <a:srgbClr val="003399"/>
              </a:solidFill>
            </a:endParaRPr>
          </a:p>
          <a:p>
            <a:pPr marL="342900" indent="-342900" algn="l">
              <a:lnSpc>
                <a:spcPct val="150000"/>
              </a:lnSpc>
              <a:spcBef>
                <a:spcPts val="600"/>
              </a:spcBef>
              <a:buFont typeface="+mj-lt"/>
              <a:buAutoNum type="arabicPeriod" startAt="3"/>
            </a:pPr>
            <a:endParaRPr lang="sl-SI" sz="1600" b="1" dirty="0" smtClean="0">
              <a:solidFill>
                <a:srgbClr val="003399"/>
              </a:solidFill>
            </a:endParaRPr>
          </a:p>
          <a:p>
            <a:pPr algn="l">
              <a:lnSpc>
                <a:spcPct val="150000"/>
              </a:lnSpc>
              <a:spcBef>
                <a:spcPts val="600"/>
              </a:spcBef>
            </a:pPr>
            <a:endParaRPr lang="sl-SI" sz="1600" b="1" dirty="0" smtClean="0">
              <a:solidFill>
                <a:srgbClr val="003399"/>
              </a:solidFill>
            </a:endParaRPr>
          </a:p>
          <a:p>
            <a:pPr algn="l">
              <a:lnSpc>
                <a:spcPct val="150000"/>
              </a:lnSpc>
              <a:spcBef>
                <a:spcPts val="600"/>
              </a:spcBef>
            </a:pPr>
            <a:r>
              <a:rPr lang="sl-SI" sz="1600" b="1" dirty="0" smtClean="0">
                <a:solidFill>
                  <a:srgbClr val="003399"/>
                </a:solidFill>
              </a:rPr>
              <a:t>Štirje od desetih slovenskih delavcev (43 %) pravijo, da je stres v zvezi z delom na njihovem delovnem mestu pod ustreznim nadzorom, polovica pa jih meni, da stres v zvezi z delom ni pod ustreznim nadzorom. To je obratno od situacije v Evropi. Med 31 anketiranimi državami </a:t>
            </a:r>
            <a:r>
              <a:rPr lang="sl-SI" sz="1600" b="1" dirty="0" smtClean="0">
                <a:solidFill>
                  <a:srgbClr val="FF0000"/>
                </a:solidFill>
              </a:rPr>
              <a:t>ima Slovenija enega od najnižjih deležev anketirancev, ki pravijo, da je stres v zvezi z delom pod ustreznim nadzorom.</a:t>
            </a:r>
          </a:p>
          <a:p>
            <a:pPr marL="0" indent="0" algn="l">
              <a:lnSpc>
                <a:spcPct val="150000"/>
              </a:lnSpc>
              <a:spcBef>
                <a:spcPts val="600"/>
              </a:spcBef>
            </a:pPr>
            <a:endParaRPr lang="en-GB" sz="1500" b="1" dirty="0" smtClean="0">
              <a:solidFill>
                <a:srgbClr val="003399"/>
              </a:solidFill>
              <a:cs typeface="ＭＳ Ｐゴシック" pitchFamily="-108"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_7201af870c0babb4"/>
          <p:cNvSpPr>
            <a:spLocks noGrp="1"/>
          </p:cNvSpPr>
          <p:nvPr>
            <p:ph type="title"/>
          </p:nvPr>
        </p:nvSpPr>
        <p:spPr/>
        <p:txBody>
          <a:bodyPr>
            <a:normAutofit/>
          </a:bodyPr>
          <a:lstStyle/>
          <a:p>
            <a:r>
              <a:rPr lang="sl-SI" sz="2000" dirty="0" smtClean="0">
                <a:latin typeface="Arial" pitchFamily="34" charset="0"/>
                <a:cs typeface="Arial" pitchFamily="34" charset="0"/>
              </a:rPr>
              <a:t>Povzetek ugotovitev</a:t>
            </a:r>
            <a:endParaRPr lang="sl-SI" sz="2000" dirty="0">
              <a:latin typeface="Arial" pitchFamily="34" charset="0"/>
              <a:cs typeface="Arial" pitchFamily="34" charset="0"/>
            </a:endParaRPr>
          </a:p>
        </p:txBody>
      </p:sp>
      <p:sp>
        <p:nvSpPr>
          <p:cNvPr id="4" name="Pravokotnik 3"/>
          <p:cNvSpPr/>
          <p:nvPr/>
        </p:nvSpPr>
        <p:spPr>
          <a:xfrm>
            <a:off x="542259" y="1127051"/>
            <a:ext cx="8165806" cy="4632037"/>
          </a:xfrm>
          <a:prstGeom prst="rect">
            <a:avLst/>
          </a:prstGeom>
        </p:spPr>
        <p:txBody>
          <a:bodyPr wrap="square">
            <a:spAutoFit/>
          </a:bodyPr>
          <a:lstStyle/>
          <a:p>
            <a:pPr marL="342900" indent="-342900" algn="l">
              <a:spcBef>
                <a:spcPts val="600"/>
              </a:spcBef>
              <a:buFont typeface="+mj-lt"/>
              <a:buAutoNum type="arabicPeriod"/>
            </a:pPr>
            <a:endParaRPr lang="sl-SI" sz="1500" b="1" dirty="0" smtClean="0">
              <a:solidFill>
                <a:srgbClr val="003399"/>
              </a:solidFill>
              <a:cs typeface="ＭＳ Ｐゴシック" pitchFamily="-108" charset="-128"/>
            </a:endParaRPr>
          </a:p>
          <a:p>
            <a:pPr marL="342900" indent="-342900" algn="l">
              <a:spcBef>
                <a:spcPts val="600"/>
              </a:spcBef>
              <a:buFont typeface="+mj-lt"/>
              <a:buAutoNum type="arabicPeriod"/>
            </a:pPr>
            <a:endParaRPr lang="sl-SI" sz="1500" b="1" dirty="0" smtClean="0">
              <a:solidFill>
                <a:srgbClr val="003399"/>
              </a:solidFill>
              <a:cs typeface="ＭＳ Ｐゴシック" pitchFamily="-108" charset="-128"/>
            </a:endParaRPr>
          </a:p>
          <a:p>
            <a:pPr marL="342900" indent="-342900" algn="l">
              <a:spcBef>
                <a:spcPts val="600"/>
              </a:spcBef>
              <a:buFont typeface="+mj-lt"/>
              <a:buAutoNum type="arabicPeriod"/>
            </a:pPr>
            <a:endParaRPr lang="sl-SI" sz="1500" b="1" dirty="0" smtClean="0">
              <a:solidFill>
                <a:srgbClr val="003399"/>
              </a:solidFill>
              <a:cs typeface="ＭＳ Ｐゴシック" pitchFamily="-108" charset="-128"/>
            </a:endParaRPr>
          </a:p>
          <a:p>
            <a:pPr marL="342900" indent="-342900" algn="l">
              <a:spcBef>
                <a:spcPts val="600"/>
              </a:spcBef>
              <a:buFont typeface="+mj-lt"/>
              <a:buAutoNum type="arabicPeriod"/>
            </a:pPr>
            <a:r>
              <a:rPr lang="sl-SI" sz="1500" b="1" dirty="0" smtClean="0">
                <a:solidFill>
                  <a:srgbClr val="003399"/>
                </a:solidFill>
                <a:cs typeface="ＭＳ Ｐゴシック" pitchFamily="-108" charset="-128"/>
              </a:rPr>
              <a:t>Manj kot polovica delavcev v Sloveniji meni, da so delavci, starejši od 60 let, pogosteje udeleženi v nezgodah pri delu kot drugi delavci.</a:t>
            </a:r>
          </a:p>
          <a:p>
            <a:pPr marL="342900" indent="-342900" algn="l">
              <a:spcBef>
                <a:spcPts val="600"/>
              </a:spcBef>
              <a:buFont typeface="+mj-lt"/>
              <a:buAutoNum type="arabicPeriod"/>
            </a:pPr>
            <a:endParaRPr lang="sl-SI" sz="1500" b="1" dirty="0" smtClean="0">
              <a:solidFill>
                <a:srgbClr val="003399"/>
              </a:solidFill>
              <a:cs typeface="ＭＳ Ｐゴシック" pitchFamily="-108" charset="-128"/>
            </a:endParaRPr>
          </a:p>
          <a:p>
            <a:pPr marL="342900" indent="-342900" algn="l">
              <a:spcBef>
                <a:spcPts val="600"/>
              </a:spcBef>
              <a:buFont typeface="+mj-lt"/>
              <a:buAutoNum type="arabicPeriod"/>
            </a:pPr>
            <a:r>
              <a:rPr lang="sl-SI" sz="1500" b="1" dirty="0" smtClean="0">
                <a:solidFill>
                  <a:srgbClr val="003399"/>
                </a:solidFill>
                <a:cs typeface="ＭＳ Ｐゴシック" pitchFamily="-108" charset="-128"/>
              </a:rPr>
              <a:t>Ljudje so premalo ozaveščeni o politikah ali programih za podporo starejšim delavcem, ki obstajajo na delovnem mestu.</a:t>
            </a:r>
          </a:p>
          <a:p>
            <a:pPr marL="342900" indent="-342900" algn="l">
              <a:spcBef>
                <a:spcPts val="600"/>
              </a:spcBef>
              <a:buFont typeface="+mj-lt"/>
              <a:buAutoNum type="arabicPeriod"/>
            </a:pPr>
            <a:endParaRPr lang="sl-SI" sz="1500" b="1" dirty="0" smtClean="0">
              <a:solidFill>
                <a:srgbClr val="003399"/>
              </a:solidFill>
              <a:cs typeface="ＭＳ Ｐゴシック" pitchFamily="-108" charset="-128"/>
            </a:endParaRPr>
          </a:p>
          <a:p>
            <a:pPr marL="342900" indent="-342900" algn="l">
              <a:spcBef>
                <a:spcPts val="600"/>
              </a:spcBef>
              <a:buFont typeface="+mj-lt"/>
              <a:buAutoNum type="arabicPeriod"/>
            </a:pPr>
            <a:r>
              <a:rPr lang="sl-SI" sz="1500" b="1" dirty="0" smtClean="0">
                <a:solidFill>
                  <a:srgbClr val="003399"/>
                </a:solidFill>
                <a:cs typeface="ＭＳ Ｐゴシック" pitchFamily="-108" charset="-128"/>
              </a:rPr>
              <a:t>Kot glavni vzroki stresa v zvezi z delom anketiranci navajajo: število opravljenih delovnih ur ali obseg delovne obremenitve, reorganizacijo in negotovost zaposlitve.</a:t>
            </a:r>
          </a:p>
          <a:p>
            <a:pPr marL="342900" indent="-342900" algn="l">
              <a:spcBef>
                <a:spcPts val="600"/>
              </a:spcBef>
              <a:buFont typeface="+mj-lt"/>
              <a:buAutoNum type="arabicPeriod"/>
            </a:pPr>
            <a:endParaRPr lang="sl-SI" sz="1500" b="1" dirty="0" smtClean="0">
              <a:solidFill>
                <a:srgbClr val="003399"/>
              </a:solidFill>
              <a:cs typeface="ＭＳ Ｐゴシック" pitchFamily="-108" charset="-128"/>
            </a:endParaRPr>
          </a:p>
          <a:p>
            <a:pPr marL="342900" indent="-342900" algn="l">
              <a:spcBef>
                <a:spcPts val="600"/>
              </a:spcBef>
              <a:buFont typeface="+mj-lt"/>
              <a:buAutoNum type="arabicPeriod"/>
            </a:pPr>
            <a:r>
              <a:rPr lang="sl-SI" sz="1500" b="1" dirty="0" smtClean="0">
                <a:solidFill>
                  <a:srgbClr val="003399"/>
                </a:solidFill>
                <a:cs typeface="ＭＳ Ｐゴシック" pitchFamily="-108" charset="-128"/>
              </a:rPr>
              <a:t>Večina delavcev meni, da je stres v zvezi z delom pogost. Mnenje o ustreznosti nadzora pa je bolj deljeno. </a:t>
            </a:r>
          </a:p>
          <a:p>
            <a:pPr marL="0" indent="0" algn="l">
              <a:spcBef>
                <a:spcPts val="600"/>
              </a:spcBef>
            </a:pPr>
            <a:endParaRPr lang="sl-SI" sz="1500" b="1" dirty="0" smtClean="0">
              <a:solidFill>
                <a:srgbClr val="003399"/>
              </a:solidFill>
              <a:cs typeface="ＭＳ Ｐゴシック" pitchFamily="-108" charset="-128"/>
            </a:endParaRPr>
          </a:p>
          <a:p>
            <a:pPr marL="0" indent="0" algn="l">
              <a:spcBef>
                <a:spcPts val="600"/>
              </a:spcBef>
            </a:pPr>
            <a:endParaRPr lang="en-GB" sz="1500" b="1" dirty="0" smtClean="0">
              <a:solidFill>
                <a:srgbClr val="003399"/>
              </a:solidFill>
              <a:cs typeface="ＭＳ Ｐゴシック" pitchFamily="-108"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_fb2a23c14e54faa9"/>
          <p:cNvSpPr txBox="1">
            <a:spLocks/>
          </p:cNvSpPr>
          <p:nvPr/>
        </p:nvSpPr>
        <p:spPr bwMode="auto">
          <a:xfrm>
            <a:off x="460139" y="4242391"/>
            <a:ext cx="7646400" cy="814464"/>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marL="0" marR="0" lvl="0" indent="0" defTabSz="457200" rtl="0" eaLnBrk="0" fontAlgn="base" latinLnBrk="0" hangingPunct="0">
              <a:lnSpc>
                <a:spcPct val="100000"/>
              </a:lnSpc>
              <a:spcBef>
                <a:spcPts val="650"/>
              </a:spcBef>
              <a:spcAft>
                <a:spcPct val="0"/>
              </a:spcAft>
              <a:buClrTx/>
              <a:buSzTx/>
              <a:buFontTx/>
              <a:buNone/>
              <a:tabLst/>
              <a:defRPr/>
            </a:pPr>
            <a:r>
              <a:rPr lang="sl-SI" sz="2800" b="1" dirty="0" smtClean="0">
                <a:solidFill>
                  <a:schemeClr val="tx2"/>
                </a:solidFill>
                <a:latin typeface="Arial"/>
                <a:ea typeface="ＭＳ Ｐゴシック" charset="-128"/>
                <a:cs typeface="Arial"/>
              </a:rPr>
              <a:t>HVALA ZA POZORNOST!</a:t>
            </a:r>
            <a:endParaRPr kumimoji="0" lang="en-GB" sz="2800" b="1" i="0" u="none" strike="noStrike" kern="1200" cap="none" spc="0" normalizeH="0" baseline="0" noProof="0" dirty="0">
              <a:ln>
                <a:noFill/>
              </a:ln>
              <a:solidFill>
                <a:schemeClr val="tx2"/>
              </a:solidFill>
              <a:effectLst/>
              <a:uLnTx/>
              <a:uFillTx/>
              <a:latin typeface="Arial"/>
              <a:ea typeface="ＭＳ Ｐゴシック" charset="-128"/>
              <a:cs typeface="Arial"/>
            </a:endParaRPr>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a:xfrm>
            <a:off x="1371" y="0"/>
            <a:ext cx="9148236" cy="3402000"/>
          </a:xfrm>
          <a:prstGeom prst="rect">
            <a:avLst/>
          </a:prstGeom>
        </p:spPr>
      </p:pic>
      <p:sp>
        <p:nvSpPr>
          <p:cNvPr id="7" name="D_8d02f07d4538faa9"/>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Varnost in zdravje pri delu - skrb vsakogar. Dobro za vas. Dobro za posel.</a:t>
            </a:r>
            <a:endParaRPr lang="en-GB" dirty="0"/>
          </a:p>
        </p:txBody>
      </p:sp>
    </p:spTree>
    <p:extLst>
      <p:ext uri="{BB962C8B-B14F-4D97-AF65-F5344CB8AC3E}">
        <p14:creationId xmlns:p14="http://schemas.microsoft.com/office/powerpoint/2010/main" xmlns="" val="582291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_0ecea465a6ad2ad0"/>
          <p:cNvSpPr>
            <a:spLocks noGrp="1"/>
          </p:cNvSpPr>
          <p:nvPr>
            <p:ph type="title"/>
          </p:nvPr>
        </p:nvSpPr>
        <p:spPr/>
        <p:txBody>
          <a:bodyPr>
            <a:normAutofit/>
          </a:bodyPr>
          <a:lstStyle/>
          <a:p>
            <a:r>
              <a:rPr lang="sl-SI" sz="2000" dirty="0" smtClean="0">
                <a:latin typeface="Arial" pitchFamily="34" charset="0"/>
                <a:cs typeface="Arial" pitchFamily="34" charset="0"/>
              </a:rPr>
              <a:t>Vprašalnik tretje raziskave (2013) </a:t>
            </a:r>
            <a:endParaRPr lang="sl-SI" sz="2000" dirty="0">
              <a:latin typeface="Arial" pitchFamily="34" charset="0"/>
              <a:cs typeface="Arial" pitchFamily="34" charset="0"/>
            </a:endParaRPr>
          </a:p>
        </p:txBody>
      </p:sp>
      <p:sp>
        <p:nvSpPr>
          <p:cNvPr id="6" name="D_2127ac36736f147a"/>
          <p:cNvSpPr>
            <a:spLocks noGrp="1"/>
          </p:cNvSpPr>
          <p:nvPr>
            <p:ph idx="1"/>
          </p:nvPr>
        </p:nvSpPr>
        <p:spPr>
          <a:xfrm>
            <a:off x="1050951" y="989014"/>
            <a:ext cx="6873849" cy="430887"/>
          </a:xfrm>
        </p:spPr>
        <p:txBody>
          <a:bodyPr wrap="square" lIns="0">
            <a:noAutofit/>
          </a:bodyPr>
          <a:lstStyle/>
          <a:p>
            <a:pPr eaLnBrk="1" hangingPunct="1">
              <a:spcBef>
                <a:spcPts val="600"/>
              </a:spcBef>
              <a:buClr>
                <a:schemeClr val="bg1"/>
              </a:buClr>
            </a:pPr>
            <a:r>
              <a:rPr lang="en-GB" sz="1400" b="0" dirty="0" smtClean="0">
                <a:solidFill>
                  <a:schemeClr val="tx1"/>
                </a:solidFill>
              </a:rPr>
              <a:t>Ali je po vašem mnenju verjetno, če sploh, da bo v letu 2020 na vašem delovnem mestu zaposlen večji delež ljudi starejših od 60 let?</a:t>
            </a:r>
            <a:endParaRPr lang="en-GB" sz="1500" dirty="0"/>
          </a:p>
        </p:txBody>
      </p:sp>
      <p:grpSp>
        <p:nvGrpSpPr>
          <p:cNvPr id="2" name="Group 7"/>
          <p:cNvGrpSpPr/>
          <p:nvPr/>
        </p:nvGrpSpPr>
        <p:grpSpPr>
          <a:xfrm>
            <a:off x="468979" y="993423"/>
            <a:ext cx="343175" cy="275255"/>
            <a:chOff x="237067" y="993422"/>
            <a:chExt cx="1083733" cy="869245"/>
          </a:xfrm>
        </p:grpSpPr>
        <p:sp>
          <p:nvSpPr>
            <p:cNvPr id="5" name="Rectangle 4"/>
            <p:cNvSpPr/>
            <p:nvPr/>
          </p:nvSpPr>
          <p:spPr>
            <a:xfrm>
              <a:off x="237067" y="993422"/>
              <a:ext cx="1038577" cy="8692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sp>
          <p:nvSpPr>
            <p:cNvPr id="4" name="Rectangle 3"/>
            <p:cNvSpPr/>
            <p:nvPr/>
          </p:nvSpPr>
          <p:spPr>
            <a:xfrm>
              <a:off x="338668" y="993423"/>
              <a:ext cx="982132" cy="869244"/>
            </a:xfrm>
            <a:prstGeom prst="rect">
              <a:avLst/>
            </a:prstGeom>
          </p:spPr>
          <p:txBody>
            <a:bodyPr wrap="none">
              <a:prstTxWarp prst="textPlain">
                <a:avLst/>
              </a:prstTxWarp>
              <a:spAutoFit/>
            </a:bodyPr>
            <a:lstStyle/>
            <a:p>
              <a:r>
                <a:rPr lang="en-GB" sz="900" b="1" dirty="0" smtClean="0">
                  <a:latin typeface="Arial"/>
                  <a:ea typeface="ＭＳ Ｐゴシック" charset="-128"/>
                  <a:cs typeface="Arial"/>
                </a:rPr>
                <a:t>Q1 </a:t>
              </a:r>
              <a:endParaRPr lang="en-GB" sz="1200" b="1" dirty="0"/>
            </a:p>
          </p:txBody>
        </p:sp>
      </p:grpSp>
      <p:sp>
        <p:nvSpPr>
          <p:cNvPr id="7" name="D_93db67909650d3ff"/>
          <p:cNvSpPr/>
          <p:nvPr/>
        </p:nvSpPr>
        <p:spPr>
          <a:xfrm>
            <a:off x="457200" y="2059482"/>
            <a:ext cx="7715956" cy="215444"/>
          </a:xfrm>
          <a:prstGeom prst="rect">
            <a:avLst/>
          </a:prstGeom>
        </p:spPr>
        <p:txBody>
          <a:bodyPr wrap="square" lIns="0" tIns="0" rIns="0" bIns="0">
            <a:spAutoFit/>
          </a:bodyPr>
          <a:lstStyle/>
          <a:p>
            <a:pPr marL="1588" lvl="0" indent="-1588" algn="l" defTabSz="457200" eaLnBrk="1" hangingPunct="1">
              <a:spcBef>
                <a:spcPts val="600"/>
              </a:spcBef>
              <a:buClr>
                <a:srgbClr val="FFFFFF"/>
              </a:buClr>
            </a:pPr>
            <a:r>
              <a:rPr lang="en-GB" sz="1400" dirty="0" smtClean="0">
                <a:solidFill>
                  <a:schemeClr val="tx1"/>
                </a:solidFill>
                <a:latin typeface="Arial"/>
                <a:ea typeface="ＭＳ Ｐゴシック" charset="-128"/>
                <a:cs typeface="Arial"/>
              </a:rPr>
              <a:t>V okviru naslednjih vprašanj bomo uporabljali izraz “starejši zaposleni”. S tem izrazom imamo v mislih zaposlene, starejše od 60 let.</a:t>
            </a:r>
          </a:p>
        </p:txBody>
      </p:sp>
      <p:sp>
        <p:nvSpPr>
          <p:cNvPr id="12" name="Rectangle 11"/>
          <p:cNvSpPr/>
          <p:nvPr/>
        </p:nvSpPr>
        <p:spPr>
          <a:xfrm>
            <a:off x="487363" y="1825715"/>
            <a:ext cx="7373937" cy="14717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 name="Group 7"/>
          <p:cNvGrpSpPr/>
          <p:nvPr/>
        </p:nvGrpSpPr>
        <p:grpSpPr>
          <a:xfrm>
            <a:off x="468979" y="2691826"/>
            <a:ext cx="343175" cy="284983"/>
            <a:chOff x="237067" y="962701"/>
            <a:chExt cx="1083733" cy="899966"/>
          </a:xfrm>
        </p:grpSpPr>
        <p:sp>
          <p:nvSpPr>
            <p:cNvPr id="19" name="Rectangle 18"/>
            <p:cNvSpPr/>
            <p:nvPr/>
          </p:nvSpPr>
          <p:spPr>
            <a:xfrm>
              <a:off x="237067" y="993422"/>
              <a:ext cx="1038577" cy="8692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sp>
          <p:nvSpPr>
            <p:cNvPr id="20" name="Rectangle 19"/>
            <p:cNvSpPr/>
            <p:nvPr/>
          </p:nvSpPr>
          <p:spPr>
            <a:xfrm>
              <a:off x="338668" y="962701"/>
              <a:ext cx="982132" cy="869246"/>
            </a:xfrm>
            <a:prstGeom prst="rect">
              <a:avLst/>
            </a:prstGeom>
          </p:spPr>
          <p:txBody>
            <a:bodyPr wrap="none">
              <a:prstTxWarp prst="textPlain">
                <a:avLst/>
              </a:prstTxWarp>
              <a:spAutoFit/>
            </a:bodyPr>
            <a:lstStyle/>
            <a:p>
              <a:r>
                <a:rPr lang="en-GB" sz="900" b="1" dirty="0" smtClean="0">
                  <a:latin typeface="Arial"/>
                  <a:ea typeface="ＭＳ Ｐゴシック" charset="-128"/>
                  <a:cs typeface="Arial"/>
                </a:rPr>
                <a:t>Q2 </a:t>
              </a:r>
              <a:endParaRPr lang="en-GB" sz="1200" b="1" dirty="0"/>
            </a:p>
          </p:txBody>
        </p:sp>
      </p:grpSp>
      <p:grpSp>
        <p:nvGrpSpPr>
          <p:cNvPr id="8" name="Group 7"/>
          <p:cNvGrpSpPr/>
          <p:nvPr/>
        </p:nvGrpSpPr>
        <p:grpSpPr>
          <a:xfrm>
            <a:off x="468979" y="4938764"/>
            <a:ext cx="343175" cy="275255"/>
            <a:chOff x="237067" y="993422"/>
            <a:chExt cx="1083733" cy="869245"/>
          </a:xfrm>
        </p:grpSpPr>
        <p:sp>
          <p:nvSpPr>
            <p:cNvPr id="22" name="Rectangle 21"/>
            <p:cNvSpPr/>
            <p:nvPr/>
          </p:nvSpPr>
          <p:spPr>
            <a:xfrm>
              <a:off x="237067" y="993422"/>
              <a:ext cx="1038577" cy="8692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sp>
          <p:nvSpPr>
            <p:cNvPr id="24" name="Rectangle 23"/>
            <p:cNvSpPr/>
            <p:nvPr/>
          </p:nvSpPr>
          <p:spPr>
            <a:xfrm>
              <a:off x="338668" y="993423"/>
              <a:ext cx="982132" cy="869244"/>
            </a:xfrm>
            <a:prstGeom prst="rect">
              <a:avLst/>
            </a:prstGeom>
          </p:spPr>
          <p:txBody>
            <a:bodyPr wrap="none">
              <a:prstTxWarp prst="textPlain">
                <a:avLst/>
              </a:prstTxWarp>
              <a:spAutoFit/>
            </a:bodyPr>
            <a:lstStyle/>
            <a:p>
              <a:r>
                <a:rPr lang="en-GB" sz="900" b="1" dirty="0" smtClean="0">
                  <a:latin typeface="Arial"/>
                  <a:ea typeface="ＭＳ Ｐゴシック" charset="-128"/>
                  <a:cs typeface="Arial"/>
                </a:rPr>
                <a:t>Q3 </a:t>
              </a:r>
              <a:endParaRPr lang="en-GB" sz="1200" b="1" dirty="0"/>
            </a:p>
          </p:txBody>
        </p:sp>
      </p:grpSp>
      <p:sp>
        <p:nvSpPr>
          <p:cNvPr id="18" name="Rectangle 17"/>
          <p:cNvSpPr/>
          <p:nvPr/>
        </p:nvSpPr>
        <p:spPr>
          <a:xfrm>
            <a:off x="457200" y="4641371"/>
            <a:ext cx="7404100" cy="15375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D_aa6840ad420f7001"/>
          <p:cNvSpPr txBox="1">
            <a:spLocks/>
          </p:cNvSpPr>
          <p:nvPr/>
        </p:nvSpPr>
        <p:spPr bwMode="auto">
          <a:xfrm>
            <a:off x="1050951" y="2628565"/>
            <a:ext cx="7194906" cy="201260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265113" marR="0" lvl="0" indent="-265113" algn="l" defTabSz="457200" rtl="0" eaLnBrk="1" fontAlgn="base" latinLnBrk="0" hangingPunct="1">
              <a:lnSpc>
                <a:spcPct val="100000"/>
              </a:lnSpc>
              <a:spcBef>
                <a:spcPts val="600"/>
              </a:spcBef>
              <a:spcAft>
                <a:spcPts val="600"/>
              </a:spcAft>
              <a:buClr>
                <a:schemeClr val="bg1"/>
              </a:buClr>
              <a:buSzTx/>
              <a:buFontTx/>
              <a:buNone/>
              <a:tabLst/>
              <a:defRPr/>
            </a:pPr>
            <a:r>
              <a:rPr kumimoji="0" lang="en-GB" sz="1400" i="0" u="none" strike="noStrike" kern="1200" cap="none" spc="0" normalizeH="0" baseline="0" noProof="0" dirty="0" smtClean="0">
                <a:ln>
                  <a:noFill/>
                </a:ln>
                <a:solidFill>
                  <a:schemeClr val="tx1"/>
                </a:solidFill>
                <a:effectLst/>
                <a:uLnTx/>
                <a:uFillTx/>
                <a:latin typeface="Arial"/>
                <a:ea typeface="ＭＳ Ｐゴシック" charset="-128"/>
                <a:cs typeface="Arial"/>
              </a:rPr>
              <a:t>Ali menite, da starejši zaposleni v primerjavi z drugimi zaposlenimi...</a:t>
            </a:r>
            <a:endParaRPr kumimoji="0" lang="en-GB" sz="1500" b="1" i="0" u="none" strike="noStrike" kern="1200" cap="none" spc="0" normalizeH="0" baseline="0" noProof="0" dirty="0">
              <a:ln>
                <a:noFill/>
              </a:ln>
              <a:solidFill>
                <a:srgbClr val="003399"/>
              </a:solidFill>
              <a:effectLst/>
              <a:uLnTx/>
              <a:uFillTx/>
              <a:latin typeface="Arial"/>
              <a:ea typeface="ＭＳ Ｐゴシック" charset="-128"/>
              <a:cs typeface="Arial"/>
            </a:endParaRPr>
          </a:p>
        </p:txBody>
      </p:sp>
      <p:sp>
        <p:nvSpPr>
          <p:cNvPr id="25" name="D_17c46e7e7f8e2265"/>
          <p:cNvSpPr txBox="1">
            <a:spLocks/>
          </p:cNvSpPr>
          <p:nvPr/>
        </p:nvSpPr>
        <p:spPr bwMode="auto">
          <a:xfrm>
            <a:off x="1050951" y="4875796"/>
            <a:ext cx="7026489" cy="109697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1" algn="l" defTabSz="457200" rtl="0" eaLnBrk="1" fontAlgn="base" latinLnBrk="0" hangingPunct="1">
              <a:lnSpc>
                <a:spcPct val="100000"/>
              </a:lnSpc>
              <a:spcBef>
                <a:spcPts val="600"/>
              </a:spcBef>
              <a:spcAft>
                <a:spcPct val="0"/>
              </a:spcAft>
              <a:buClr>
                <a:schemeClr val="bg1"/>
              </a:buClr>
              <a:buSzTx/>
              <a:buFont typeface="Arial" pitchFamily="-107" charset="0"/>
              <a:buNone/>
              <a:tabLst/>
              <a:defRPr/>
            </a:pPr>
            <a:r>
              <a:rPr kumimoji="0" lang="en-GB" sz="1400" b="0" i="0" u="none" strike="noStrike" kern="1200" cap="none" spc="0" normalizeH="0" baseline="0" noProof="0" dirty="0" smtClean="0">
                <a:ln>
                  <a:noFill/>
                </a:ln>
                <a:solidFill>
                  <a:schemeClr val="tx1"/>
                </a:solidFill>
                <a:effectLst/>
                <a:uLnTx/>
                <a:uFillTx/>
                <a:latin typeface="Arial"/>
                <a:ea typeface="ＭＳ Ｐゴシック" charset="-128"/>
                <a:cs typeface="Arial"/>
              </a:rPr>
              <a:t>Ali menite, da bi morali na vašem delovnem mestu uvesti določene programe ali politike, ki bi olajšale zaposlenim delo do upokojitve in olajšale delo tistim zaposlenim, ki bi želeli delati tudi preko starostne meje za upokojitev? Prosimo navedite tudi, če takšni programi ali politike v vašem podjetju že obstajajo.</a:t>
            </a:r>
            <a:endParaRPr kumimoji="0" lang="en-GB" sz="1500" b="1"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9" name="D_d4b3fcbb8176f352"/>
          <p:cNvSpPr/>
          <p:nvPr/>
        </p:nvSpPr>
        <p:spPr>
          <a:xfrm>
            <a:off x="977473" y="1378669"/>
            <a:ext cx="7026700" cy="276999"/>
          </a:xfrm>
          <a:prstGeom prst="rect">
            <a:avLst/>
          </a:prstGeom>
        </p:spPr>
        <p:txBody>
          <a:bodyPr wrap="square">
            <a:spAutoFit/>
          </a:bodyPr>
          <a:lstStyle/>
          <a:p>
            <a:pPr algn="l"/>
            <a:r>
              <a:rPr lang="en-GB" sz="1200" dirty="0" smtClean="0">
                <a:solidFill>
                  <a:srgbClr val="A5B8DB">
                    <a:lumMod val="75000"/>
                  </a:srgbClr>
                </a:solidFill>
                <a:latin typeface="Arial"/>
                <a:ea typeface="ＭＳ Ｐゴシック" charset="-128"/>
                <a:cs typeface="Arial"/>
              </a:rPr>
              <a:t>(Zelo verjetno | Dokaj verjetno | Dokaj neverjetno | Zelo malo verjetno | Ne vem | Nimamo zaposlenih starejših od 60 let in ne pričakujemo, da jih bomo imeli v letu 2020)</a:t>
            </a:r>
            <a:endParaRPr lang="en-GB" dirty="0"/>
          </a:p>
        </p:txBody>
      </p:sp>
      <p:sp>
        <p:nvSpPr>
          <p:cNvPr id="11" name="D_1bacbbbab3f324c5"/>
          <p:cNvSpPr/>
          <p:nvPr/>
        </p:nvSpPr>
        <p:spPr>
          <a:xfrm>
            <a:off x="978244" y="2811539"/>
            <a:ext cx="4724056" cy="276999"/>
          </a:xfrm>
          <a:prstGeom prst="rect">
            <a:avLst/>
          </a:prstGeom>
        </p:spPr>
        <p:txBody>
          <a:bodyPr wrap="square">
            <a:spAutoFit/>
          </a:bodyPr>
          <a:lstStyle/>
          <a:p>
            <a:pPr marL="265113" lvl="0" indent="-265113" algn="l" defTabSz="457200" eaLnBrk="1" hangingPunct="1">
              <a:spcBef>
                <a:spcPts val="600"/>
              </a:spcBef>
              <a:spcAft>
                <a:spcPts val="600"/>
              </a:spcAft>
              <a:buClr>
                <a:srgbClr val="FFFFFF"/>
              </a:buClr>
              <a:defRPr/>
            </a:pPr>
            <a:r>
              <a:rPr lang="en-GB" sz="1200" dirty="0" smtClean="0">
                <a:solidFill>
                  <a:srgbClr val="A5B8DB">
                    <a:lumMod val="75000"/>
                  </a:srgbClr>
                </a:solidFill>
                <a:latin typeface="Arial"/>
                <a:ea typeface="ＭＳ Ｐゴシック" charset="-128"/>
                <a:cs typeface="Arial"/>
              </a:rPr>
              <a:t>(Da | Ne | Ni razlik | Ne vem)</a:t>
            </a:r>
            <a:endParaRPr lang="en-GB" sz="1400" dirty="0">
              <a:solidFill>
                <a:srgbClr val="A5B8DB">
                  <a:lumMod val="75000"/>
                </a:srgbClr>
              </a:solidFill>
              <a:latin typeface="Arial"/>
              <a:ea typeface="ＭＳ Ｐゴシック" charset="-128"/>
              <a:cs typeface="Arial"/>
            </a:endParaRPr>
          </a:p>
        </p:txBody>
      </p:sp>
      <p:sp>
        <p:nvSpPr>
          <p:cNvPr id="13" name="D_64d9a1009d3546e9"/>
          <p:cNvSpPr/>
          <p:nvPr/>
        </p:nvSpPr>
        <p:spPr>
          <a:xfrm>
            <a:off x="689460" y="3153095"/>
            <a:ext cx="4572000" cy="292388"/>
          </a:xfrm>
          <a:prstGeom prst="rect">
            <a:avLst/>
          </a:prstGeom>
        </p:spPr>
        <p:txBody>
          <a:bodyPr>
            <a:spAutoFit/>
          </a:bodyPr>
          <a:lstStyle/>
          <a:p>
            <a:pPr marL="808038" lvl="0" algn="l" defTabSz="457200">
              <a:spcBef>
                <a:spcPts val="650"/>
              </a:spcBef>
              <a:defRPr/>
            </a:pPr>
            <a:r>
              <a:rPr lang="en-GB" sz="1300" dirty="0" smtClean="0">
                <a:solidFill>
                  <a:schemeClr val="tx1"/>
                </a:solidFill>
                <a:latin typeface="Arial"/>
                <a:ea typeface="ＭＳ Ｐゴシック" charset="-128"/>
                <a:cs typeface="Arial"/>
              </a:rPr>
              <a:t>A. So dlje časa na bolniški 
B. Imajo več nezgod pri delu
C. So v službi manj produktivni
D. Se težje prilagajajo spremembam v službi
E. Bolj trpijo zaradi stresa v zvezi z delom</a:t>
            </a:r>
            <a:endParaRPr lang="en-GB" sz="1500" b="1" dirty="0">
              <a:solidFill>
                <a:schemeClr val="tx1"/>
              </a:solidFill>
              <a:latin typeface="Arial"/>
              <a:ea typeface="ＭＳ Ｐゴシック" charset="-128"/>
              <a:cs typeface="Arial"/>
            </a:endParaRPr>
          </a:p>
        </p:txBody>
      </p:sp>
      <p:sp>
        <p:nvSpPr>
          <p:cNvPr id="14" name="D_5f4d84b2ef7439b6"/>
          <p:cNvSpPr/>
          <p:nvPr/>
        </p:nvSpPr>
        <p:spPr>
          <a:xfrm>
            <a:off x="974930" y="5733188"/>
            <a:ext cx="6030660" cy="276999"/>
          </a:xfrm>
          <a:prstGeom prst="rect">
            <a:avLst/>
          </a:prstGeom>
        </p:spPr>
        <p:txBody>
          <a:bodyPr wrap="square">
            <a:spAutoFit/>
          </a:bodyPr>
          <a:lstStyle/>
          <a:p>
            <a:pPr marL="273050" lvl="1" indent="-273050" algn="l" defTabSz="457200" eaLnBrk="1" hangingPunct="1">
              <a:spcBef>
                <a:spcPts val="600"/>
              </a:spcBef>
              <a:buClr>
                <a:srgbClr val="FFFFFF"/>
              </a:buClr>
              <a:defRPr/>
            </a:pPr>
            <a:r>
              <a:rPr lang="en-GB" sz="1200" dirty="0" smtClean="0">
                <a:solidFill>
                  <a:srgbClr val="A5B8DB">
                    <a:lumMod val="75000"/>
                  </a:srgbClr>
                </a:solidFill>
                <a:latin typeface="Arial"/>
                <a:ea typeface="ＭＳ Ｐゴシック" charset="-128"/>
                <a:cs typeface="Arial"/>
              </a:rPr>
              <a:t>(Da | Ne | Taki programi in politike na vašem delovnem mestu že obstajajo | Ne vem)</a:t>
            </a:r>
            <a:endParaRPr lang="en-GB" sz="1500" b="1" dirty="0">
              <a:solidFill>
                <a:srgbClr val="003399"/>
              </a:solidFill>
              <a:latin typeface="Arial"/>
              <a:ea typeface="ＭＳ Ｐゴシック" charset="-128"/>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_dea60605e3054025"/>
          <p:cNvSpPr>
            <a:spLocks noGrp="1"/>
          </p:cNvSpPr>
          <p:nvPr>
            <p:ph type="title"/>
          </p:nvPr>
        </p:nvSpPr>
        <p:spPr/>
        <p:txBody>
          <a:bodyPr>
            <a:normAutofit/>
          </a:bodyPr>
          <a:lstStyle/>
          <a:p>
            <a:r>
              <a:rPr lang="sl-SI" sz="2000" dirty="0" smtClean="0">
                <a:latin typeface="Arial" pitchFamily="34" charset="0"/>
                <a:cs typeface="Arial" pitchFamily="34" charset="0"/>
              </a:rPr>
              <a:t>Vprašalnik tretje raziskave (2013) </a:t>
            </a:r>
            <a:endParaRPr lang="en-GB" sz="2000" dirty="0">
              <a:latin typeface="Arial" pitchFamily="34" charset="0"/>
              <a:cs typeface="Arial" pitchFamily="34" charset="0"/>
            </a:endParaRPr>
          </a:p>
        </p:txBody>
      </p:sp>
      <p:sp>
        <p:nvSpPr>
          <p:cNvPr id="6" name="D_4c38d820a1b45615"/>
          <p:cNvSpPr>
            <a:spLocks noGrp="1"/>
          </p:cNvSpPr>
          <p:nvPr>
            <p:ph idx="1"/>
          </p:nvPr>
        </p:nvSpPr>
        <p:spPr>
          <a:xfrm>
            <a:off x="935754" y="1316376"/>
            <a:ext cx="7315200" cy="1957398"/>
          </a:xfrm>
        </p:spPr>
        <p:txBody>
          <a:bodyPr>
            <a:noAutofit/>
          </a:bodyPr>
          <a:lstStyle/>
          <a:p>
            <a:pPr eaLnBrk="1" hangingPunct="1">
              <a:spcBef>
                <a:spcPts val="600"/>
              </a:spcBef>
              <a:buClr>
                <a:schemeClr val="bg1"/>
              </a:buClr>
            </a:pPr>
            <a:r>
              <a:rPr lang="en-GB" sz="1400" b="0" dirty="0" smtClean="0">
                <a:solidFill>
                  <a:schemeClr val="tx1"/>
                </a:solidFill>
              </a:rPr>
              <a:t>Kateri so po vašem mnenju najpogostejši vzroki za stres v zvezi z delom?</a:t>
            </a:r>
            <a:endParaRPr lang="en-GB" sz="1500" dirty="0">
              <a:solidFill>
                <a:schemeClr val="tx1"/>
              </a:solidFill>
            </a:endParaRPr>
          </a:p>
        </p:txBody>
      </p:sp>
      <p:sp>
        <p:nvSpPr>
          <p:cNvPr id="7" name="D_f2fe0cf8d07f4025"/>
          <p:cNvSpPr/>
          <p:nvPr/>
        </p:nvSpPr>
        <p:spPr>
          <a:xfrm>
            <a:off x="369648" y="950825"/>
            <a:ext cx="7648222" cy="307777"/>
          </a:xfrm>
          <a:prstGeom prst="rect">
            <a:avLst/>
          </a:prstGeom>
        </p:spPr>
        <p:txBody>
          <a:bodyPr wrap="square">
            <a:spAutoFit/>
          </a:bodyPr>
          <a:lstStyle/>
          <a:p>
            <a:pPr marL="1588" indent="-1588" algn="l" defTabSz="457200" eaLnBrk="1" hangingPunct="1">
              <a:spcBef>
                <a:spcPts val="600"/>
              </a:spcBef>
              <a:buClr>
                <a:srgbClr val="FFFFFF"/>
              </a:buClr>
            </a:pPr>
            <a:r>
              <a:rPr lang="en-GB" sz="1400" dirty="0" smtClean="0">
                <a:solidFill>
                  <a:schemeClr val="tx1"/>
                </a:solidFill>
                <a:latin typeface="Arial"/>
                <a:ea typeface="ＭＳ Ｐゴシック" charset="-128"/>
                <a:cs typeface="Arial"/>
              </a:rPr>
              <a:t>Sedaj sledi nekaj vprašanj vezanih na vse zaposlene, ne glede na njihovo starost.</a:t>
            </a:r>
          </a:p>
        </p:txBody>
      </p:sp>
      <p:sp>
        <p:nvSpPr>
          <p:cNvPr id="17" name="Rectangle 16"/>
          <p:cNvSpPr/>
          <p:nvPr/>
        </p:nvSpPr>
        <p:spPr>
          <a:xfrm>
            <a:off x="220131" y="3640681"/>
            <a:ext cx="8511823" cy="14675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D_04d210ebf9af4025"/>
          <p:cNvSpPr txBox="1">
            <a:spLocks/>
          </p:cNvSpPr>
          <p:nvPr/>
        </p:nvSpPr>
        <p:spPr bwMode="auto">
          <a:xfrm>
            <a:off x="986201" y="3943349"/>
            <a:ext cx="7315200" cy="80593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lgn="l" defTabSz="457200" eaLnBrk="1" hangingPunct="1">
              <a:spcBef>
                <a:spcPts val="600"/>
              </a:spcBef>
              <a:buClr>
                <a:schemeClr val="bg1"/>
              </a:buClr>
            </a:pPr>
            <a:r>
              <a:rPr lang="en-GB" sz="1400" dirty="0" smtClean="0">
                <a:solidFill>
                  <a:schemeClr val="tx1"/>
                </a:solidFill>
                <a:latin typeface="Arial"/>
                <a:ea typeface="ＭＳ Ｐゴシック" charset="-128"/>
                <a:cs typeface="Arial"/>
              </a:rPr>
              <a:t>Kako pogosti so, če sploh obstajajo, primeri stresa v zvezi z delom?</a:t>
            </a:r>
            <a:endParaRPr kumimoji="0" lang="en-GB" sz="1400" b="1"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20" name="Rectangle 19"/>
          <p:cNvSpPr/>
          <p:nvPr/>
        </p:nvSpPr>
        <p:spPr>
          <a:xfrm>
            <a:off x="220131" y="4950192"/>
            <a:ext cx="8511823" cy="14675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D_0148525a75d74025"/>
          <p:cNvSpPr txBox="1">
            <a:spLocks/>
          </p:cNvSpPr>
          <p:nvPr/>
        </p:nvSpPr>
        <p:spPr bwMode="auto">
          <a:xfrm>
            <a:off x="986201" y="5245968"/>
            <a:ext cx="7315200" cy="80593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lgn="l" defTabSz="457200" eaLnBrk="1" hangingPunct="1">
              <a:spcBef>
                <a:spcPts val="600"/>
              </a:spcBef>
              <a:buClr>
                <a:schemeClr val="bg1"/>
              </a:buClr>
            </a:pPr>
            <a:r>
              <a:rPr lang="en-GB" sz="1400" dirty="0" smtClean="0">
                <a:solidFill>
                  <a:schemeClr val="tx1"/>
                </a:solidFill>
                <a:latin typeface="Arial"/>
                <a:ea typeface="ＭＳ Ｐゴシック" charset="-128"/>
                <a:cs typeface="Arial"/>
              </a:rPr>
              <a:t>Kakšen je po vašem mnenju nadzor nad stresnimi situacijami na vašem delovnem mestu?</a:t>
            </a:r>
            <a:endParaRPr kumimoji="0" lang="en-GB" sz="1500" b="1"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grpSp>
        <p:nvGrpSpPr>
          <p:cNvPr id="22" name="Group 7"/>
          <p:cNvGrpSpPr/>
          <p:nvPr/>
        </p:nvGrpSpPr>
        <p:grpSpPr>
          <a:xfrm>
            <a:off x="457200" y="1359948"/>
            <a:ext cx="343175" cy="284983"/>
            <a:chOff x="237067" y="962701"/>
            <a:chExt cx="1083733" cy="899966"/>
          </a:xfrm>
        </p:grpSpPr>
        <p:sp>
          <p:nvSpPr>
            <p:cNvPr id="24" name="Rectangle 23"/>
            <p:cNvSpPr/>
            <p:nvPr/>
          </p:nvSpPr>
          <p:spPr>
            <a:xfrm>
              <a:off x="237067" y="993422"/>
              <a:ext cx="1038577" cy="8692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sp>
          <p:nvSpPr>
            <p:cNvPr id="25" name="Rectangle 24"/>
            <p:cNvSpPr/>
            <p:nvPr/>
          </p:nvSpPr>
          <p:spPr>
            <a:xfrm>
              <a:off x="338668" y="962701"/>
              <a:ext cx="982132" cy="869246"/>
            </a:xfrm>
            <a:prstGeom prst="rect">
              <a:avLst/>
            </a:prstGeom>
          </p:spPr>
          <p:txBody>
            <a:bodyPr wrap="none">
              <a:prstTxWarp prst="textPlain">
                <a:avLst/>
              </a:prstTxWarp>
              <a:spAutoFit/>
            </a:bodyPr>
            <a:lstStyle/>
            <a:p>
              <a:r>
                <a:rPr lang="en-GB" sz="900" b="1" dirty="0" smtClean="0">
                  <a:latin typeface="Arial"/>
                  <a:ea typeface="ＭＳ Ｐゴシック" charset="-128"/>
                  <a:cs typeface="Arial"/>
                </a:rPr>
                <a:t>Q4 </a:t>
              </a:r>
              <a:endParaRPr lang="en-GB" sz="1200" b="1" dirty="0"/>
            </a:p>
          </p:txBody>
        </p:sp>
      </p:grpSp>
      <p:grpSp>
        <p:nvGrpSpPr>
          <p:cNvPr id="26" name="Group 7"/>
          <p:cNvGrpSpPr/>
          <p:nvPr/>
        </p:nvGrpSpPr>
        <p:grpSpPr>
          <a:xfrm>
            <a:off x="487363" y="3963262"/>
            <a:ext cx="343175" cy="284983"/>
            <a:chOff x="237067" y="962701"/>
            <a:chExt cx="1083733" cy="899966"/>
          </a:xfrm>
        </p:grpSpPr>
        <p:sp>
          <p:nvSpPr>
            <p:cNvPr id="27" name="Rectangle 26"/>
            <p:cNvSpPr/>
            <p:nvPr/>
          </p:nvSpPr>
          <p:spPr>
            <a:xfrm>
              <a:off x="237067" y="993422"/>
              <a:ext cx="1038577" cy="8692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sp>
          <p:nvSpPr>
            <p:cNvPr id="29" name="Rectangle 28"/>
            <p:cNvSpPr/>
            <p:nvPr/>
          </p:nvSpPr>
          <p:spPr>
            <a:xfrm>
              <a:off x="338668" y="962701"/>
              <a:ext cx="982132" cy="869246"/>
            </a:xfrm>
            <a:prstGeom prst="rect">
              <a:avLst/>
            </a:prstGeom>
          </p:spPr>
          <p:txBody>
            <a:bodyPr wrap="none">
              <a:prstTxWarp prst="textPlain">
                <a:avLst/>
              </a:prstTxWarp>
              <a:spAutoFit/>
            </a:bodyPr>
            <a:lstStyle/>
            <a:p>
              <a:r>
                <a:rPr lang="en-GB" sz="900" b="1" dirty="0" smtClean="0">
                  <a:latin typeface="Arial"/>
                  <a:ea typeface="ＭＳ Ｐゴシック" charset="-128"/>
                  <a:cs typeface="Arial"/>
                </a:rPr>
                <a:t>Q5 </a:t>
              </a:r>
              <a:endParaRPr lang="en-GB" sz="1200" b="1" dirty="0"/>
            </a:p>
          </p:txBody>
        </p:sp>
      </p:grpSp>
      <p:grpSp>
        <p:nvGrpSpPr>
          <p:cNvPr id="32" name="Group 7"/>
          <p:cNvGrpSpPr/>
          <p:nvPr/>
        </p:nvGrpSpPr>
        <p:grpSpPr>
          <a:xfrm>
            <a:off x="487363" y="5281613"/>
            <a:ext cx="352700" cy="284983"/>
            <a:chOff x="237067" y="962701"/>
            <a:chExt cx="1113813" cy="899966"/>
          </a:xfrm>
        </p:grpSpPr>
        <p:sp>
          <p:nvSpPr>
            <p:cNvPr id="35" name="Rectangle 34"/>
            <p:cNvSpPr/>
            <p:nvPr/>
          </p:nvSpPr>
          <p:spPr>
            <a:xfrm>
              <a:off x="237067" y="993422"/>
              <a:ext cx="1038577" cy="8692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sp>
          <p:nvSpPr>
            <p:cNvPr id="38" name="Rectangle 37"/>
            <p:cNvSpPr/>
            <p:nvPr/>
          </p:nvSpPr>
          <p:spPr>
            <a:xfrm>
              <a:off x="368748" y="962701"/>
              <a:ext cx="982132" cy="869245"/>
            </a:xfrm>
            <a:prstGeom prst="rect">
              <a:avLst/>
            </a:prstGeom>
          </p:spPr>
          <p:txBody>
            <a:bodyPr wrap="none">
              <a:prstTxWarp prst="textPlain">
                <a:avLst/>
              </a:prstTxWarp>
              <a:spAutoFit/>
            </a:bodyPr>
            <a:lstStyle/>
            <a:p>
              <a:r>
                <a:rPr lang="en-GB" sz="900" b="1" dirty="0" smtClean="0">
                  <a:latin typeface="Arial"/>
                  <a:ea typeface="ＭＳ Ｐゴシック" charset="-128"/>
                  <a:cs typeface="Arial"/>
                </a:rPr>
                <a:t>Q6 </a:t>
              </a:r>
              <a:endParaRPr lang="en-GB" sz="1200" b="1" dirty="0"/>
            </a:p>
          </p:txBody>
        </p:sp>
      </p:grpSp>
      <p:sp>
        <p:nvSpPr>
          <p:cNvPr id="2" name="D_630df9428d8f1425"/>
          <p:cNvSpPr/>
          <p:nvPr/>
        </p:nvSpPr>
        <p:spPr>
          <a:xfrm>
            <a:off x="1213786" y="1775373"/>
            <a:ext cx="6785400" cy="292388"/>
          </a:xfrm>
          <a:prstGeom prst="rect">
            <a:avLst/>
          </a:prstGeom>
        </p:spPr>
        <p:txBody>
          <a:bodyPr wrap="square">
            <a:spAutoFit/>
          </a:bodyPr>
          <a:lstStyle/>
          <a:p>
            <a:pPr lvl="0" algn="l" defTabSz="457200" eaLnBrk="1" hangingPunct="1">
              <a:spcBef>
                <a:spcPts val="600"/>
              </a:spcBef>
              <a:buClr>
                <a:srgbClr val="FFFFFF"/>
              </a:buClr>
            </a:pPr>
            <a:r>
              <a:rPr lang="en-GB" sz="1300" dirty="0" smtClean="0">
                <a:solidFill>
                  <a:schemeClr val="tx1"/>
                </a:solidFill>
                <a:latin typeface="Arial"/>
                <a:ea typeface="ＭＳ Ｐゴシック" charset="-128"/>
                <a:cs typeface="Arial"/>
              </a:rPr>
              <a:t>A. Obseg opravljenih delovnih ur ali delovne obremenitve
B. Omejene možnosti vplivanja na lasten način dela
C. Pomanjkanje jasnosti glede vlog in odgovornosti
D. Nesprejemljiva vedenja kot so ustrahovanje ali nadlegovanje
E. Reorganizacija ali negotovost zaposlitve
F. Pomanjkanje podpore s strani sodelavcev ali nadrejenih pri izpolnjevanju vaših nalog</a:t>
            </a:r>
            <a:endParaRPr lang="en-GB" sz="1300" b="1" dirty="0">
              <a:solidFill>
                <a:schemeClr val="tx1"/>
              </a:solidFill>
              <a:latin typeface="Arial"/>
              <a:ea typeface="ＭＳ Ｐゴシック" charset="-128"/>
              <a:cs typeface="Arial"/>
            </a:endParaRPr>
          </a:p>
        </p:txBody>
      </p:sp>
      <p:sp>
        <p:nvSpPr>
          <p:cNvPr id="4" name="D_ab3573ba95db4025"/>
          <p:cNvSpPr/>
          <p:nvPr/>
        </p:nvSpPr>
        <p:spPr>
          <a:xfrm>
            <a:off x="911705" y="4219054"/>
            <a:ext cx="7278887" cy="276999"/>
          </a:xfrm>
          <a:prstGeom prst="rect">
            <a:avLst/>
          </a:prstGeom>
        </p:spPr>
        <p:txBody>
          <a:bodyPr wrap="square">
            <a:spAutoFit/>
          </a:bodyPr>
          <a:lstStyle/>
          <a:p>
            <a:pPr marL="0" lvl="1" algn="l" defTabSz="457200" eaLnBrk="1" hangingPunct="1">
              <a:spcBef>
                <a:spcPts val="600"/>
              </a:spcBef>
              <a:buClr>
                <a:srgbClr val="FFFFFF"/>
              </a:buClr>
            </a:pPr>
            <a:r>
              <a:rPr lang="en-GB" sz="1200" dirty="0" smtClean="0">
                <a:solidFill>
                  <a:srgbClr val="A5B8DB">
                    <a:lumMod val="75000"/>
                  </a:srgbClr>
                </a:solidFill>
                <a:latin typeface="Arial"/>
                <a:ea typeface="ＭＳ Ｐゴシック" charset="-128"/>
                <a:cs typeface="Arial"/>
              </a:rPr>
              <a:t>(Zelo pogosti | Dokaj pogosti | Dokaj redki | Zelo redki | Ni primerov stresa v zvezi z delom | Ne vem)</a:t>
            </a:r>
            <a:endParaRPr lang="en-GB" sz="1200" dirty="0">
              <a:solidFill>
                <a:srgbClr val="A5B8DB">
                  <a:lumMod val="75000"/>
                </a:srgbClr>
              </a:solidFill>
              <a:latin typeface="Arial"/>
              <a:ea typeface="ＭＳ Ｐゴシック" charset="-128"/>
              <a:cs typeface="Arial"/>
            </a:endParaRPr>
          </a:p>
        </p:txBody>
      </p:sp>
      <p:sp>
        <p:nvSpPr>
          <p:cNvPr id="5" name="D_ed07a71ef8bf4025"/>
          <p:cNvSpPr/>
          <p:nvPr/>
        </p:nvSpPr>
        <p:spPr>
          <a:xfrm>
            <a:off x="902180" y="5486401"/>
            <a:ext cx="6039533" cy="276999"/>
          </a:xfrm>
          <a:prstGeom prst="rect">
            <a:avLst/>
          </a:prstGeom>
        </p:spPr>
        <p:txBody>
          <a:bodyPr wrap="square">
            <a:spAutoFit/>
          </a:bodyPr>
          <a:lstStyle/>
          <a:p>
            <a:pPr marL="0" lvl="1" algn="l" defTabSz="457200" eaLnBrk="1" hangingPunct="1">
              <a:spcBef>
                <a:spcPts val="600"/>
              </a:spcBef>
              <a:buClr>
                <a:srgbClr val="FFFFFF"/>
              </a:buClr>
            </a:pPr>
            <a:r>
              <a:rPr lang="en-GB" sz="1200" dirty="0" smtClean="0">
                <a:solidFill>
                  <a:srgbClr val="A5B8DB">
                    <a:lumMod val="75000"/>
                  </a:srgbClr>
                </a:solidFill>
                <a:latin typeface="Arial"/>
                <a:ea typeface="ＭＳ Ｐゴシック" charset="-128"/>
                <a:cs typeface="Arial"/>
              </a:rPr>
              <a:t>(Zelo dober | Dokaj dober | Ni preveč dober | Sploh ni dober | Ne vem)</a:t>
            </a:r>
            <a:endParaRPr lang="en-GB" sz="1200" dirty="0">
              <a:solidFill>
                <a:srgbClr val="A5B8DB">
                  <a:lumMod val="75000"/>
                </a:srgbClr>
              </a:solidFill>
              <a:latin typeface="Arial"/>
              <a:ea typeface="ＭＳ Ｐゴシック" charset="-128"/>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_376ae869534e593a"/>
          <p:cNvSpPr txBox="1">
            <a:spLocks/>
          </p:cNvSpPr>
          <p:nvPr/>
        </p:nvSpPr>
        <p:spPr bwMode="auto">
          <a:xfrm>
            <a:off x="460139" y="3965944"/>
            <a:ext cx="7646400" cy="1090911"/>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marL="0" marR="0" lvl="0" indent="0" algn="l" defTabSz="457200" rtl="0" eaLnBrk="0" fontAlgn="base" latinLnBrk="0" hangingPunct="0">
              <a:lnSpc>
                <a:spcPct val="100000"/>
              </a:lnSpc>
              <a:spcBef>
                <a:spcPts val="650"/>
              </a:spcBef>
              <a:spcAft>
                <a:spcPct val="0"/>
              </a:spcAft>
              <a:buClrTx/>
              <a:buSzTx/>
              <a:buFontTx/>
              <a:buNone/>
              <a:tabLst/>
              <a:defRPr/>
            </a:pPr>
            <a:r>
              <a:rPr kumimoji="0" lang="sl-SI" sz="2200" b="1" i="0" u="none" strike="noStrike" kern="1200" cap="none" spc="0" normalizeH="0" baseline="0" dirty="0" smtClean="0">
                <a:ln>
                  <a:noFill/>
                </a:ln>
                <a:solidFill>
                  <a:schemeClr val="tx2"/>
                </a:solidFill>
                <a:effectLst/>
                <a:uLnTx/>
                <a:uFillTx/>
                <a:latin typeface="Arial"/>
                <a:ea typeface="ＭＳ Ｐゴシック" charset="-128"/>
                <a:cs typeface="Arial"/>
              </a:rPr>
              <a:t>Delež zaposlenih, starejših od 60 let, leta 2020</a:t>
            </a:r>
            <a:endParaRPr kumimoji="0" lang="sl-SI" sz="2200" b="1" i="0" u="none" strike="noStrike" kern="1200" cap="none" spc="0" normalizeH="0" baseline="0" dirty="0">
              <a:ln>
                <a:noFill/>
              </a:ln>
              <a:solidFill>
                <a:schemeClr val="tx2"/>
              </a:solidFill>
              <a:effectLst/>
              <a:uLnTx/>
              <a:uFillTx/>
              <a:latin typeface="Arial"/>
              <a:ea typeface="ＭＳ Ｐゴシック" charset="-128"/>
              <a:cs typeface="Arial"/>
            </a:endParaRPr>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a:xfrm>
            <a:off x="1371" y="0"/>
            <a:ext cx="9148236" cy="3402000"/>
          </a:xfrm>
          <a:prstGeom prst="rect">
            <a:avLst/>
          </a:prstGeom>
        </p:spPr>
      </p:pic>
      <p:sp>
        <p:nvSpPr>
          <p:cNvPr id="7" name="D_e9c94b9c334ed53a"/>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Varnost in zdravje pri delu - skrb vsakogar. Dobro za vas. Dobro za posel.</a:t>
            </a:r>
            <a:endParaRPr lang="en-GB" dirty="0"/>
          </a:p>
        </p:txBody>
      </p:sp>
    </p:spTree>
    <p:extLst>
      <p:ext uri="{BB962C8B-B14F-4D97-AF65-F5344CB8AC3E}">
        <p14:creationId xmlns:p14="http://schemas.microsoft.com/office/powerpoint/2010/main" xmlns="" val="582291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5" name="Rectangle 5"/>
          <p:cNvSpPr>
            <a:spLocks noChangeArrowheads="1"/>
          </p:cNvSpPr>
          <p:nvPr/>
        </p:nvSpPr>
        <p:spPr bwMode="gray">
          <a:xfrm>
            <a:off x="1028700" y="76200"/>
            <a:ext cx="5676900" cy="855663"/>
          </a:xfrm>
          <a:prstGeom prst="rect">
            <a:avLst/>
          </a:prstGeom>
          <a:noFill/>
          <a:ln w="9525">
            <a:noFill/>
            <a:miter lim="800000"/>
            <a:headEnd/>
            <a:tailEnd/>
          </a:ln>
          <a:effectLst/>
        </p:spPr>
        <p:txBody>
          <a:bodyPr lIns="0" tIns="0" rIns="0" bIns="0" anchor="ctr"/>
          <a:lstStyle/>
          <a:p>
            <a:pPr eaLnBrk="1" hangingPunct="1"/>
            <a:endParaRPr lang="en-US" sz="2200" dirty="0">
              <a:latin typeface="Arial Black" pitchFamily="34" charset="0"/>
            </a:endParaRPr>
          </a:p>
        </p:txBody>
      </p:sp>
      <p:sp>
        <p:nvSpPr>
          <p:cNvPr id="26" name="D_82736c4e79267f6e"/>
          <p:cNvSpPr txBox="1">
            <a:spLocks noChangeArrowheads="1"/>
          </p:cNvSpPr>
          <p:nvPr/>
        </p:nvSpPr>
        <p:spPr bwMode="gray">
          <a:xfrm>
            <a:off x="458788" y="5711825"/>
            <a:ext cx="7770812" cy="317500"/>
          </a:xfrm>
          <a:prstGeom prst="rect">
            <a:avLst/>
          </a:prstGeom>
          <a:solidFill>
            <a:schemeClr val="accent4"/>
          </a:solidFill>
          <a:ln w="9525">
            <a:noFill/>
            <a:miter lim="800000"/>
            <a:headEnd/>
            <a:tailEnd/>
          </a:ln>
          <a:effectLst/>
        </p:spPr>
        <p:txBody>
          <a:bodyPr vert="horz" wrap="square" lIns="108000" tIns="0" rIns="108000" bIns="0" numCol="1" anchor="ctr" anchorCtr="0" compatLnSpc="1">
            <a:prstTxWarp prst="textNoShape">
              <a:avLst/>
            </a:prstTxWarp>
          </a:bodyPr>
          <a:lstStyle/>
          <a:p>
            <a:pPr marL="233363" lvl="0" indent="-233363" algn="r" eaLnBrk="1" hangingPunct="1">
              <a:spcBef>
                <a:spcPct val="20000"/>
              </a:spcBef>
            </a:pPr>
            <a:r>
              <a:rPr lang="en-US" sz="1200" b="1" kern="0" smtClean="0">
                <a:solidFill>
                  <a:srgbClr val="003399"/>
                </a:solidFill>
                <a:latin typeface="Arial" pitchFamily="34" charset="0"/>
                <a:cs typeface="Arial" pitchFamily="34" charset="0"/>
              </a:rPr>
              <a:t>Populacija:</a:t>
            </a:r>
            <a:r>
              <a:rPr lang="en-US" sz="1200" kern="0" smtClean="0">
                <a:solidFill>
                  <a:srgbClr val="003399"/>
                </a:solidFill>
                <a:latin typeface="Arial" pitchFamily="34" charset="0"/>
                <a:cs typeface="Arial" pitchFamily="34" charset="0"/>
              </a:rPr>
              <a:t> Zaposleni, stari 18+</a:t>
            </a:r>
            <a:endParaRPr lang="en-US" sz="1200" kern="0" dirty="0" smtClean="0">
              <a:solidFill>
                <a:srgbClr val="003399"/>
              </a:solidFill>
              <a:latin typeface="Arial" pitchFamily="34" charset="0"/>
              <a:cs typeface="Arial" pitchFamily="34" charset="0"/>
            </a:endParaRPr>
          </a:p>
        </p:txBody>
      </p:sp>
      <p:sp>
        <p:nvSpPr>
          <p:cNvPr id="25" name="D_6b89501fadf5711c"/>
          <p:cNvSpPr>
            <a:spLocks noGrp="1"/>
          </p:cNvSpPr>
          <p:nvPr>
            <p:ph type="title"/>
          </p:nvPr>
        </p:nvSpPr>
        <p:spPr/>
        <p:txBody>
          <a:bodyPr>
            <a:noAutofit/>
          </a:bodyPr>
          <a:lstStyle/>
          <a:p>
            <a:r>
              <a:rPr lang="en-GB" sz="2000" dirty="0" err="1" smtClean="0">
                <a:latin typeface="Arial" pitchFamily="34" charset="0"/>
                <a:cs typeface="Arial" pitchFamily="34" charset="0"/>
              </a:rPr>
              <a:t>Delež</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zaposlenih</a:t>
            </a:r>
            <a:r>
              <a:rPr lang="sl-SI" sz="2000" dirty="0" smtClean="0">
                <a:latin typeface="Arial" pitchFamily="34" charset="0"/>
                <a:cs typeface="Arial" pitchFamily="34" charset="0"/>
              </a:rPr>
              <a:t>,</a:t>
            </a:r>
            <a:r>
              <a:rPr lang="en-GB" sz="2000" dirty="0" smtClean="0">
                <a:latin typeface="Arial" pitchFamily="34" charset="0"/>
                <a:cs typeface="Arial" pitchFamily="34" charset="0"/>
              </a:rPr>
              <a:t> starejših od 60 let</a:t>
            </a:r>
            <a:r>
              <a:rPr lang="sl-SI" sz="2000" dirty="0" smtClean="0">
                <a:latin typeface="Arial" pitchFamily="34" charset="0"/>
                <a:cs typeface="Arial" pitchFamily="34" charset="0"/>
              </a:rPr>
              <a:t>,</a:t>
            </a:r>
            <a:r>
              <a:rPr lang="en-GB" sz="2000" dirty="0" smtClean="0">
                <a:latin typeface="Arial" pitchFamily="34" charset="0"/>
                <a:cs typeface="Arial" pitchFamily="34" charset="0"/>
              </a:rPr>
              <a:t> let</a:t>
            </a:r>
            <a:r>
              <a:rPr lang="sl-SI" sz="2000" dirty="0" smtClean="0">
                <a:latin typeface="Arial" pitchFamily="34" charset="0"/>
                <a:cs typeface="Arial" pitchFamily="34" charset="0"/>
              </a:rPr>
              <a:t>a</a:t>
            </a:r>
            <a:r>
              <a:rPr lang="en-GB" sz="2000" dirty="0" smtClean="0">
                <a:latin typeface="Arial" pitchFamily="34" charset="0"/>
                <a:cs typeface="Arial" pitchFamily="34" charset="0"/>
              </a:rPr>
              <a:t> 2020 (Slovenija)</a:t>
            </a:r>
            <a:endParaRPr lang="en-GB" sz="2000" dirty="0">
              <a:latin typeface="Arial" pitchFamily="34" charset="0"/>
              <a:cs typeface="Arial" pitchFamily="34" charset="0"/>
            </a:endParaRPr>
          </a:p>
        </p:txBody>
      </p:sp>
      <p:grpSp>
        <p:nvGrpSpPr>
          <p:cNvPr id="2" name="Group 14"/>
          <p:cNvGrpSpPr/>
          <p:nvPr/>
        </p:nvGrpSpPr>
        <p:grpSpPr>
          <a:xfrm>
            <a:off x="382588" y="1237632"/>
            <a:ext cx="7908966" cy="736270"/>
            <a:chOff x="382588" y="1190007"/>
            <a:chExt cx="7908966" cy="736270"/>
          </a:xfrm>
        </p:grpSpPr>
        <p:sp>
          <p:nvSpPr>
            <p:cNvPr id="6" name="D_0685e05ab84257ce"/>
            <p:cNvSpPr txBox="1"/>
            <p:nvPr/>
          </p:nvSpPr>
          <p:spPr>
            <a:xfrm>
              <a:off x="382588" y="1190007"/>
              <a:ext cx="7908966" cy="736270"/>
            </a:xfrm>
            <a:prstGeom prst="rect">
              <a:avLst/>
            </a:prstGeom>
            <a:noFill/>
          </p:spPr>
          <p:txBody>
            <a:bodyPr wrap="square" rtlCol="0">
              <a:normAutofit/>
            </a:bodyPr>
            <a:lstStyle/>
            <a:p>
              <a:pPr algn="l"/>
              <a:r>
                <a:rPr lang="en-GB" sz="1600" b="1" dirty="0" smtClean="0">
                  <a:solidFill>
                    <a:schemeClr val="tx1"/>
                  </a:solidFill>
                </a:rPr>
                <a:t>Ali je po vašem mnenju verjetno, če sploh, da bo v letu 2020 na vašem delovnem mestu zaposlen večji delež ljudi starejših od 60 let? (%)</a:t>
              </a:r>
              <a:endParaRPr lang="en-GB" sz="1600" b="1" dirty="0">
                <a:solidFill>
                  <a:schemeClr val="tx1"/>
                </a:solidFill>
              </a:endParaRPr>
            </a:p>
          </p:txBody>
        </p:sp>
        <p:cxnSp>
          <p:nvCxnSpPr>
            <p:cNvPr id="13" name="Straight Connector 12"/>
            <p:cNvCxnSpPr/>
            <p:nvPr/>
          </p:nvCxnSpPr>
          <p:spPr>
            <a:xfrm>
              <a:off x="458788" y="1781175"/>
              <a:ext cx="7704137" cy="0"/>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aphicFrame>
        <p:nvGraphicFramePr>
          <p:cNvPr id="14" name="D_8238f23e413609f2"/>
          <p:cNvGraphicFramePr/>
          <p:nvPr>
            <p:extLst>
              <p:ext uri="{D42A27DB-BD31-4B8C-83A1-F6EECF244321}">
                <p14:modId xmlns:p14="http://schemas.microsoft.com/office/powerpoint/2010/main" xmlns="" val="3823064036"/>
              </p:ext>
            </p:extLst>
          </p:nvPr>
        </p:nvGraphicFramePr>
        <p:xfrm>
          <a:off x="416257" y="988000"/>
          <a:ext cx="7770812" cy="487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xmlns="" val="576335227"/>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_37324496ef02e496"/>
          <p:cNvGraphicFramePr>
            <a:graphicFrameLocks noGrp="1"/>
          </p:cNvGraphicFramePr>
          <p:nvPr>
            <p:extLst>
              <p:ext uri="{D42A27DB-BD31-4B8C-83A1-F6EECF244321}">
                <p14:modId xmlns:p14="http://schemas.microsoft.com/office/powerpoint/2010/main" xmlns="" val="3544329488"/>
              </p:ext>
            </p:extLst>
          </p:nvPr>
        </p:nvGraphicFramePr>
        <p:xfrm>
          <a:off x="128593" y="2002052"/>
          <a:ext cx="3539266" cy="3614076"/>
        </p:xfrm>
        <a:graphic>
          <a:graphicData uri="http://schemas.openxmlformats.org/drawingml/2006/table">
            <a:tbl>
              <a:tblPr firstRow="1" bandRow="1">
                <a:tableStyleId>{5C22544A-7EE6-4342-B048-85BDC9FD1C3A}</a:tableStyleId>
              </a:tblPr>
              <a:tblGrid>
                <a:gridCol w="3539266"/>
              </a:tblGrid>
              <a:tr h="602346">
                <a:tc>
                  <a:txBody>
                    <a:bodyPr/>
                    <a:lstStyle/>
                    <a:p>
                      <a:pPr algn="r"/>
                      <a:r>
                        <a:rPr lang="en-GB" sz="1400" b="0" dirty="0" smtClean="0">
                          <a:solidFill>
                            <a:sysClr val="windowText" lastClr="000000"/>
                          </a:solidFill>
                          <a:latin typeface="Arial" pitchFamily="34" charset="0"/>
                          <a:cs typeface="Arial" pitchFamily="34" charset="0"/>
                        </a:rPr>
                        <a:t>Zelo verjetno</a:t>
                      </a:r>
                      <a:endParaRPr lang="en-GB" sz="1400" b="0" dirty="0">
                        <a:solidFill>
                          <a:sysClr val="windowText" lastClr="000000"/>
                        </a:solidFill>
                        <a:latin typeface="Arial" pitchFamily="34" charset="0"/>
                        <a:cs typeface="Arial" pitchFamily="34" charset="0"/>
                      </a:endParaRPr>
                    </a:p>
                  </a:txBody>
                  <a:tcPr anchor="ctr">
                    <a:noFill/>
                  </a:tcPr>
                </a:tc>
              </a:tr>
              <a:tr h="602346">
                <a:tc>
                  <a:txBody>
                    <a:bodyPr/>
                    <a:lstStyle/>
                    <a:p>
                      <a:pPr algn="r"/>
                      <a:r>
                        <a:rPr lang="en-GB" sz="1400" b="0" dirty="0" smtClean="0">
                          <a:solidFill>
                            <a:sysClr val="windowText" lastClr="000000"/>
                          </a:solidFill>
                          <a:latin typeface="Arial" pitchFamily="34" charset="0"/>
                          <a:cs typeface="Arial" pitchFamily="34" charset="0"/>
                        </a:rPr>
                        <a:t>Dokaj verjetno</a:t>
                      </a:r>
                      <a:endParaRPr lang="en-GB" sz="1400" b="0" dirty="0">
                        <a:solidFill>
                          <a:sysClr val="windowText" lastClr="000000"/>
                        </a:solidFill>
                        <a:latin typeface="Arial" pitchFamily="34" charset="0"/>
                        <a:cs typeface="Arial" pitchFamily="34" charset="0"/>
                      </a:endParaRPr>
                    </a:p>
                  </a:txBody>
                  <a:tcPr anchor="ctr">
                    <a:noFill/>
                  </a:tcPr>
                </a:tc>
              </a:tr>
              <a:tr h="602346">
                <a:tc>
                  <a:txBody>
                    <a:bodyPr/>
                    <a:lstStyle/>
                    <a:p>
                      <a:pPr algn="r"/>
                      <a:r>
                        <a:rPr lang="en-GB" sz="1400" b="0" dirty="0" smtClean="0">
                          <a:solidFill>
                            <a:sysClr val="windowText" lastClr="000000"/>
                          </a:solidFill>
                          <a:latin typeface="Arial" pitchFamily="34" charset="0"/>
                          <a:cs typeface="Arial" pitchFamily="34" charset="0"/>
                        </a:rPr>
                        <a:t>Dokaj neverjetno</a:t>
                      </a:r>
                      <a:endParaRPr lang="en-GB" sz="1400" b="0" dirty="0">
                        <a:solidFill>
                          <a:sysClr val="windowText" lastClr="000000"/>
                        </a:solidFill>
                        <a:latin typeface="Arial" pitchFamily="34" charset="0"/>
                        <a:cs typeface="Arial" pitchFamily="34" charset="0"/>
                      </a:endParaRPr>
                    </a:p>
                  </a:txBody>
                  <a:tcPr anchor="ctr">
                    <a:noFill/>
                  </a:tcPr>
                </a:tc>
              </a:tr>
              <a:tr h="602346">
                <a:tc>
                  <a:txBody>
                    <a:bodyPr/>
                    <a:lstStyle/>
                    <a:p>
                      <a:pPr algn="r"/>
                      <a:r>
                        <a:rPr lang="en-GB" sz="1400" b="0" dirty="0" smtClean="0">
                          <a:solidFill>
                            <a:sysClr val="windowText" lastClr="000000"/>
                          </a:solidFill>
                          <a:latin typeface="Arial" pitchFamily="34" charset="0"/>
                          <a:cs typeface="Arial" pitchFamily="34" charset="0"/>
                        </a:rPr>
                        <a:t>Zelo malo verjetno</a:t>
                      </a:r>
                      <a:endParaRPr lang="en-GB" sz="1400" b="0" dirty="0">
                        <a:solidFill>
                          <a:sysClr val="windowText" lastClr="000000"/>
                        </a:solidFill>
                        <a:latin typeface="Arial" pitchFamily="34" charset="0"/>
                        <a:cs typeface="Arial" pitchFamily="34" charset="0"/>
                      </a:endParaRPr>
                    </a:p>
                  </a:txBody>
                  <a:tcPr anchor="ctr">
                    <a:noFill/>
                  </a:tcPr>
                </a:tc>
              </a:tr>
              <a:tr h="602346">
                <a:tc>
                  <a:txBody>
                    <a:bodyPr/>
                    <a:lstStyle/>
                    <a:p>
                      <a:pPr algn="r"/>
                      <a:r>
                        <a:rPr lang="en-GB" sz="1400" b="0" dirty="0" smtClean="0">
                          <a:solidFill>
                            <a:sysClr val="windowText" lastClr="000000"/>
                          </a:solidFill>
                          <a:latin typeface="Arial" pitchFamily="34" charset="0"/>
                          <a:cs typeface="Arial" pitchFamily="34" charset="0"/>
                        </a:rPr>
                        <a:t>Ne vem</a:t>
                      </a:r>
                      <a:endParaRPr lang="en-GB" sz="1400" b="0" dirty="0">
                        <a:solidFill>
                          <a:sysClr val="windowText" lastClr="000000"/>
                        </a:solidFill>
                        <a:latin typeface="Arial" pitchFamily="34" charset="0"/>
                        <a:cs typeface="Arial" pitchFamily="34" charset="0"/>
                      </a:endParaRPr>
                    </a:p>
                  </a:txBody>
                  <a:tcPr anchor="ctr">
                    <a:noFill/>
                  </a:tcPr>
                </a:tc>
              </a:tr>
              <a:tr h="602346">
                <a:tc>
                  <a:txBody>
                    <a:bodyPr/>
                    <a:lstStyle/>
                    <a:p>
                      <a:pPr algn="r"/>
                      <a:r>
                        <a:rPr lang="en-GB" sz="1400" b="0" dirty="0" smtClean="0">
                          <a:solidFill>
                            <a:sysClr val="windowText" lastClr="000000"/>
                          </a:solidFill>
                          <a:latin typeface="Arial" pitchFamily="34" charset="0"/>
                          <a:cs typeface="Arial" pitchFamily="34" charset="0"/>
                        </a:rPr>
                        <a:t>Trenutno ni zaposlenih, starejših od 60 let in se ne pričakujejo v letu 2020 </a:t>
                      </a:r>
                      <a:endParaRPr lang="en-GB" sz="1400" b="0" dirty="0">
                        <a:solidFill>
                          <a:sysClr val="windowText" lastClr="000000"/>
                        </a:solidFill>
                        <a:latin typeface="Arial" pitchFamily="34" charset="0"/>
                        <a:cs typeface="Arial" pitchFamily="34" charset="0"/>
                      </a:endParaRPr>
                    </a:p>
                  </a:txBody>
                  <a:tcPr anchor="c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7593404" y="5158040"/>
            <a:ext cx="217539" cy="348738"/>
          </a:xfrm>
          <a:prstGeom prst="ellipse">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p:nvSpPr>
        <p:spPr>
          <a:xfrm>
            <a:off x="1858911" y="5165129"/>
            <a:ext cx="217539" cy="348738"/>
          </a:xfrm>
          <a:prstGeom prst="ellipse">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D_a1dca5a3d2970dbf"/>
          <p:cNvSpPr>
            <a:spLocks noGrp="1"/>
          </p:cNvSpPr>
          <p:nvPr>
            <p:ph type="title"/>
          </p:nvPr>
        </p:nvSpPr>
        <p:spPr>
          <a:xfrm>
            <a:off x="452438" y="199375"/>
            <a:ext cx="7437437" cy="489600"/>
          </a:xfrm>
        </p:spPr>
        <p:txBody>
          <a:bodyPr>
            <a:normAutofit/>
          </a:bodyPr>
          <a:lstStyle/>
          <a:p>
            <a:r>
              <a:rPr lang="sl-SI" sz="2000" dirty="0" smtClean="0">
                <a:latin typeface="Arial" pitchFamily="34" charset="0"/>
                <a:cs typeface="Arial" pitchFamily="34" charset="0"/>
              </a:rPr>
              <a:t>Delež zaposlenih, starejših od 60 let, leta 2020</a:t>
            </a:r>
            <a:endParaRPr lang="sl-SI" sz="2000" dirty="0">
              <a:latin typeface="Arial" pitchFamily="34" charset="0"/>
              <a:cs typeface="Arial" pitchFamily="34" charset="0"/>
            </a:endParaRPr>
          </a:p>
        </p:txBody>
      </p:sp>
      <p:cxnSp>
        <p:nvCxnSpPr>
          <p:cNvPr id="9" name="Straight Connector 8"/>
          <p:cNvCxnSpPr/>
          <p:nvPr/>
        </p:nvCxnSpPr>
        <p:spPr>
          <a:xfrm>
            <a:off x="458788" y="1682880"/>
            <a:ext cx="7402512"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0" name="D_ca8fc040c22493df"/>
          <p:cNvSpPr txBox="1">
            <a:spLocks noChangeArrowheads="1"/>
          </p:cNvSpPr>
          <p:nvPr/>
        </p:nvSpPr>
        <p:spPr bwMode="gray">
          <a:xfrm>
            <a:off x="457200" y="5779917"/>
            <a:ext cx="7848636" cy="317500"/>
          </a:xfrm>
          <a:prstGeom prst="rect">
            <a:avLst/>
          </a:prstGeom>
          <a:solidFill>
            <a:schemeClr val="accent4"/>
          </a:solidFill>
          <a:ln w="9525">
            <a:noFill/>
            <a:miter lim="800000"/>
            <a:headEnd/>
            <a:tailEnd/>
          </a:ln>
          <a:effectLst/>
        </p:spPr>
        <p:txBody>
          <a:bodyPr vert="horz" wrap="square" lIns="108000" tIns="0" rIns="108000" bIns="0" numCol="1" anchor="ctr" anchorCtr="0" compatLnSpc="1">
            <a:prstTxWarp prst="textNoShape">
              <a:avLst/>
            </a:prstTxWarp>
          </a:bodyPr>
          <a:lstStyle/>
          <a:p>
            <a:pPr marL="233363" lvl="0" indent="-233363" algn="r" eaLnBrk="1" hangingPunct="1">
              <a:spcBef>
                <a:spcPct val="20000"/>
              </a:spcBef>
            </a:pPr>
            <a:r>
              <a:rPr lang="en-GB" sz="1200" kern="0" dirty="0" smtClean="0">
                <a:solidFill>
                  <a:srgbClr val="003399"/>
                </a:solidFill>
                <a:latin typeface="Arial" pitchFamily="34" charset="0"/>
                <a:cs typeface="Arial" pitchFamily="34" charset="0"/>
              </a:rPr>
              <a:t>Razlika do 100 % zaradi izvzetja Ne vem in Noben; </a:t>
            </a:r>
            <a:r>
              <a:rPr lang="en-GB" sz="1200" b="1" kern="0" dirty="0" smtClean="0">
                <a:solidFill>
                  <a:srgbClr val="003399"/>
                </a:solidFill>
                <a:latin typeface="Arial" pitchFamily="34" charset="0"/>
                <a:cs typeface="Arial" pitchFamily="34" charset="0"/>
              </a:rPr>
              <a:t>Populacija</a:t>
            </a:r>
            <a:r>
              <a:rPr lang="en-GB" sz="1200" kern="0" dirty="0" smtClean="0">
                <a:solidFill>
                  <a:srgbClr val="003399"/>
                </a:solidFill>
                <a:latin typeface="Arial" pitchFamily="34" charset="0"/>
                <a:cs typeface="Arial" pitchFamily="34" charset="0"/>
              </a:rPr>
              <a:t>: Zaposleni, stari 18+</a:t>
            </a:r>
            <a:endParaRPr lang="en-US" sz="1200" kern="0" dirty="0" smtClean="0">
              <a:solidFill>
                <a:srgbClr val="003399"/>
              </a:solidFill>
              <a:latin typeface="Arial" pitchFamily="34" charset="0"/>
              <a:cs typeface="Arial" pitchFamily="34" charset="0"/>
            </a:endParaRPr>
          </a:p>
        </p:txBody>
      </p:sp>
      <p:graphicFrame>
        <p:nvGraphicFramePr>
          <p:cNvPr id="24" name="D_f22c53a38d254efc"/>
          <p:cNvGraphicFramePr/>
          <p:nvPr>
            <p:extLst>
              <p:ext uri="{D42A27DB-BD31-4B8C-83A1-F6EECF244321}">
                <p14:modId xmlns:p14="http://schemas.microsoft.com/office/powerpoint/2010/main" xmlns="" val="3130902367"/>
              </p:ext>
            </p:extLst>
          </p:nvPr>
        </p:nvGraphicFramePr>
        <p:xfrm>
          <a:off x="304800" y="990600"/>
          <a:ext cx="8129081" cy="4650179"/>
        </p:xfrm>
        <a:graphic>
          <a:graphicData uri="http://schemas.openxmlformats.org/drawingml/2006/chart">
            <c:chart xmlns:c="http://schemas.openxmlformats.org/drawingml/2006/chart" xmlns:r="http://schemas.openxmlformats.org/officeDocument/2006/relationships" r:id="rId3"/>
          </a:graphicData>
        </a:graphic>
      </p:graphicFrame>
      <p:sp>
        <p:nvSpPr>
          <p:cNvPr id="52" name="D_6d7aa48391ea13df"/>
          <p:cNvSpPr txBox="1"/>
          <p:nvPr/>
        </p:nvSpPr>
        <p:spPr>
          <a:xfrm>
            <a:off x="369648" y="1126138"/>
            <a:ext cx="7908966" cy="556751"/>
          </a:xfrm>
          <a:prstGeom prst="rect">
            <a:avLst/>
          </a:prstGeom>
          <a:noFill/>
        </p:spPr>
        <p:txBody>
          <a:bodyPr wrap="square" rtlCol="0">
            <a:normAutofit lnSpcReduction="10000"/>
          </a:bodyPr>
          <a:lstStyle/>
          <a:p>
            <a:pPr algn="l"/>
            <a:r>
              <a:rPr lang="sl-SI" sz="1600" b="1" dirty="0" smtClean="0">
                <a:solidFill>
                  <a:schemeClr val="tx1"/>
                </a:solidFill>
              </a:rPr>
              <a:t>Ali je po vašem mnenju verjetno, če sploh, da bo v letu 2020 na vašem delovnem mestu zaposlen večji delež ljudi, starejših od 60 let?  (%)</a:t>
            </a:r>
            <a:endParaRPr lang="sl-SI" sz="1600" b="1" dirty="0">
              <a:solidFill>
                <a:schemeClr val="tx1"/>
              </a:solidFill>
            </a:endParaRPr>
          </a:p>
        </p:txBody>
      </p:sp>
      <p:graphicFrame>
        <p:nvGraphicFramePr>
          <p:cNvPr id="3" name="Ipsos Ribbon Rules" hidden="1"/>
          <p:cNvGraphicFramePr/>
          <p:nvPr>
            <p:extLst>
              <p:ext uri="{D42A27DB-BD31-4B8C-83A1-F6EECF244321}">
                <p14:modId xmlns:p14="http://schemas.microsoft.com/office/powerpoint/2010/main" xmlns="" val="1482619135"/>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_cc71ef6a66a2f3ed"/>
          <p:cNvSpPr txBox="1">
            <a:spLocks/>
          </p:cNvSpPr>
          <p:nvPr/>
        </p:nvSpPr>
        <p:spPr bwMode="auto">
          <a:xfrm>
            <a:off x="470771" y="4093535"/>
            <a:ext cx="7646400" cy="88889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marL="0" marR="0" lvl="0" indent="0" algn="l" defTabSz="457200" rtl="0" eaLnBrk="0" fontAlgn="base" latinLnBrk="0" hangingPunct="0">
              <a:lnSpc>
                <a:spcPct val="100000"/>
              </a:lnSpc>
              <a:spcBef>
                <a:spcPts val="650"/>
              </a:spcBef>
              <a:spcAft>
                <a:spcPct val="0"/>
              </a:spcAft>
              <a:buClrTx/>
              <a:buSzTx/>
              <a:buFontTx/>
              <a:buNone/>
              <a:tabLst/>
              <a:defRPr/>
            </a:pPr>
            <a:r>
              <a:rPr kumimoji="0" lang="en-GB" sz="2200" b="1" i="0" u="none" strike="noStrike" kern="1200" cap="none" spc="0" normalizeH="0" baseline="0" noProof="0" dirty="0" smtClean="0">
                <a:ln>
                  <a:noFill/>
                </a:ln>
                <a:solidFill>
                  <a:schemeClr val="tx2"/>
                </a:solidFill>
                <a:effectLst/>
                <a:uLnTx/>
                <a:uFillTx/>
                <a:latin typeface="Arial"/>
                <a:ea typeface="ＭＳ Ｐゴシック" charset="-128"/>
                <a:cs typeface="Arial"/>
              </a:rPr>
              <a:t>Dojemanje starejših zaposlenih</a:t>
            </a:r>
            <a:endParaRPr kumimoji="0" lang="en-GB" sz="2200" b="1" i="0" u="none" strike="noStrike" kern="1200" cap="none" spc="0" normalizeH="0" baseline="0" noProof="0" dirty="0">
              <a:ln>
                <a:noFill/>
              </a:ln>
              <a:solidFill>
                <a:schemeClr val="tx2"/>
              </a:solidFill>
              <a:effectLst/>
              <a:uLnTx/>
              <a:uFillTx/>
              <a:latin typeface="Arial"/>
              <a:ea typeface="ＭＳ Ｐゴシック" charset="-128"/>
              <a:cs typeface="Arial"/>
            </a:endParaRPr>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a:xfrm>
            <a:off x="1371" y="0"/>
            <a:ext cx="9148236" cy="3402000"/>
          </a:xfrm>
          <a:prstGeom prst="rect">
            <a:avLst/>
          </a:prstGeom>
        </p:spPr>
      </p:pic>
      <p:sp>
        <p:nvSpPr>
          <p:cNvPr id="7" name="D_b0af0dd405eb33ed"/>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Varnost in zdravje pri delu - skrb vsakogar. Dobro za vas. Dobro za posel.</a:t>
            </a:r>
            <a:endParaRPr lang="en-GB" dirty="0"/>
          </a:p>
        </p:txBody>
      </p:sp>
    </p:spTree>
    <p:extLst>
      <p:ext uri="{BB962C8B-B14F-4D97-AF65-F5344CB8AC3E}">
        <p14:creationId xmlns:p14="http://schemas.microsoft.com/office/powerpoint/2010/main" xmlns="" val="582291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415A9C"/>
      </a:dk1>
      <a:lt1>
        <a:srgbClr val="FFFFFF"/>
      </a:lt1>
      <a:dk2>
        <a:srgbClr val="415A9C"/>
      </a:dk2>
      <a:lt2>
        <a:srgbClr val="808080"/>
      </a:lt2>
      <a:accent1>
        <a:srgbClr val="EB8439"/>
      </a:accent1>
      <a:accent2>
        <a:srgbClr val="E5BE31"/>
      </a:accent2>
      <a:accent3>
        <a:srgbClr val="FFFFFF"/>
      </a:accent3>
      <a:accent4>
        <a:srgbClr val="364C85"/>
      </a:accent4>
      <a:accent5>
        <a:srgbClr val="F3C2AE"/>
      </a:accent5>
      <a:accent6>
        <a:srgbClr val="CFAC2B"/>
      </a:accent6>
      <a:hlink>
        <a:srgbClr val="97CC64"/>
      </a:hlink>
      <a:folHlink>
        <a:srgbClr val="009999"/>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defRPr>
        </a:defPPr>
      </a:lstStyle>
    </a:lnDef>
  </a:objectDefaults>
  <a:extraClrSchemeLst>
    <a:extraClrScheme>
      <a:clrScheme name="Custom Design 1">
        <a:dk1>
          <a:srgbClr val="415A9C"/>
        </a:dk1>
        <a:lt1>
          <a:srgbClr val="FFFFFF"/>
        </a:lt1>
        <a:dk2>
          <a:srgbClr val="415A9C"/>
        </a:dk2>
        <a:lt2>
          <a:srgbClr val="808080"/>
        </a:lt2>
        <a:accent1>
          <a:srgbClr val="EB8439"/>
        </a:accent1>
        <a:accent2>
          <a:srgbClr val="E5BE31"/>
        </a:accent2>
        <a:accent3>
          <a:srgbClr val="FFFFFF"/>
        </a:accent3>
        <a:accent4>
          <a:srgbClr val="364C85"/>
        </a:accent4>
        <a:accent5>
          <a:srgbClr val="F3C2AE"/>
        </a:accent5>
        <a:accent6>
          <a:srgbClr val="CFAC2B"/>
        </a:accent6>
        <a:hlink>
          <a:srgbClr val="97CC64"/>
        </a:hlink>
        <a:folHlink>
          <a:srgbClr val="009999"/>
        </a:folHlink>
      </a:clrScheme>
      <a:clrMap bg1="lt1" tx1="dk1" bg2="lt2" tx2="dk2" accent1="accent1" accent2="accent2" accent3="accent3" accent4="accent4" accent5="accent5" accent6="accent6" hlink="hlink" folHlink="folHlink"/>
    </a:extraClrScheme>
    <a:extraClrScheme>
      <a:clrScheme name="Custom Design 2">
        <a:dk1>
          <a:srgbClr val="FFFFFF"/>
        </a:dk1>
        <a:lt1>
          <a:srgbClr val="FFFFFF"/>
        </a:lt1>
        <a:dk2>
          <a:srgbClr val="FFFFFF"/>
        </a:dk2>
        <a:lt2>
          <a:srgbClr val="808080"/>
        </a:lt2>
        <a:accent1>
          <a:srgbClr val="EB8439"/>
        </a:accent1>
        <a:accent2>
          <a:srgbClr val="E5BE31"/>
        </a:accent2>
        <a:accent3>
          <a:srgbClr val="FFFFFF"/>
        </a:accent3>
        <a:accent4>
          <a:srgbClr val="DADADA"/>
        </a:accent4>
        <a:accent5>
          <a:srgbClr val="F3C2AE"/>
        </a:accent5>
        <a:accent6>
          <a:srgbClr val="CFAC2B"/>
        </a:accent6>
        <a:hlink>
          <a:srgbClr val="97CC64"/>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415A9C"/>
      </a:dk1>
      <a:lt1>
        <a:srgbClr val="FFFFFF"/>
      </a:lt1>
      <a:dk2>
        <a:srgbClr val="415A9C"/>
      </a:dk2>
      <a:lt2>
        <a:srgbClr val="808080"/>
      </a:lt2>
      <a:accent1>
        <a:srgbClr val="EB8439"/>
      </a:accent1>
      <a:accent2>
        <a:srgbClr val="E5BE31"/>
      </a:accent2>
      <a:accent3>
        <a:srgbClr val="FFFFFF"/>
      </a:accent3>
      <a:accent4>
        <a:srgbClr val="364C85"/>
      </a:accent4>
      <a:accent5>
        <a:srgbClr val="F3C2AE"/>
      </a:accent5>
      <a:accent6>
        <a:srgbClr val="CFAC2B"/>
      </a:accent6>
      <a:hlink>
        <a:srgbClr val="97CC64"/>
      </a:hlink>
      <a:folHlink>
        <a:srgbClr val="009999"/>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defRPr>
        </a:defPPr>
      </a:lstStyle>
    </a:lnDef>
  </a:objectDefaults>
  <a:extraClrSchemeLst>
    <a:extraClrScheme>
      <a:clrScheme name="1_Custom Design 1">
        <a:dk1>
          <a:srgbClr val="415A9C"/>
        </a:dk1>
        <a:lt1>
          <a:srgbClr val="FFFFFF"/>
        </a:lt1>
        <a:dk2>
          <a:srgbClr val="415A9C"/>
        </a:dk2>
        <a:lt2>
          <a:srgbClr val="808080"/>
        </a:lt2>
        <a:accent1>
          <a:srgbClr val="EB8439"/>
        </a:accent1>
        <a:accent2>
          <a:srgbClr val="E5BE31"/>
        </a:accent2>
        <a:accent3>
          <a:srgbClr val="FFFFFF"/>
        </a:accent3>
        <a:accent4>
          <a:srgbClr val="364C85"/>
        </a:accent4>
        <a:accent5>
          <a:srgbClr val="F3C2AE"/>
        </a:accent5>
        <a:accent6>
          <a:srgbClr val="CFAC2B"/>
        </a:accent6>
        <a:hlink>
          <a:srgbClr val="97CC64"/>
        </a:hlink>
        <a:folHlink>
          <a:srgbClr val="009999"/>
        </a:folHlink>
      </a:clrScheme>
      <a:clrMap bg1="lt1" tx1="dk1" bg2="lt2" tx2="dk2" accent1="accent1" accent2="accent2" accent3="accent3" accent4="accent4" accent5="accent5" accent6="accent6" hlink="hlink" folHlink="folHlink"/>
    </a:extraClrScheme>
    <a:extraClrScheme>
      <a:clrScheme name="1_Custom Design 2">
        <a:dk1>
          <a:srgbClr val="FFFFFF"/>
        </a:dk1>
        <a:lt1>
          <a:srgbClr val="FFFFFF"/>
        </a:lt1>
        <a:dk2>
          <a:srgbClr val="FFFFFF"/>
        </a:dk2>
        <a:lt2>
          <a:srgbClr val="808080"/>
        </a:lt2>
        <a:accent1>
          <a:srgbClr val="EB8439"/>
        </a:accent1>
        <a:accent2>
          <a:srgbClr val="E5BE31"/>
        </a:accent2>
        <a:accent3>
          <a:srgbClr val="FFFFFF"/>
        </a:accent3>
        <a:accent4>
          <a:srgbClr val="DADADA"/>
        </a:accent4>
        <a:accent5>
          <a:srgbClr val="F3C2AE"/>
        </a:accent5>
        <a:accent6>
          <a:srgbClr val="CFAC2B"/>
        </a:accent6>
        <a:hlink>
          <a:srgbClr val="97CC64"/>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1026_EU-OSHA_Corporate_Co-logo_PowerPoint">
  <a:themeElements>
    <a:clrScheme name="EU-OSHA Corporate materials">
      <a:dk1>
        <a:srgbClr val="000000"/>
      </a:dk1>
      <a:lt1>
        <a:srgbClr val="FFFFFF"/>
      </a:lt1>
      <a:dk2>
        <a:srgbClr val="003399"/>
      </a:dk2>
      <a:lt2>
        <a:srgbClr val="FFFFFF"/>
      </a:lt2>
      <a:accent1>
        <a:srgbClr val="003399"/>
      </a:accent1>
      <a:accent2>
        <a:srgbClr val="A5B8DB"/>
      </a:accent2>
      <a:accent3>
        <a:srgbClr val="58585A"/>
      </a:accent3>
      <a:accent4>
        <a:srgbClr val="DC2F82"/>
      </a:accent4>
      <a:accent5>
        <a:srgbClr val="B1B3B4"/>
      </a:accent5>
      <a:accent6>
        <a:srgbClr val="DBE3F1"/>
      </a:accent6>
      <a:hlink>
        <a:srgbClr val="003399"/>
      </a:hlink>
      <a:folHlink>
        <a:srgbClr val="B1B3B4"/>
      </a:folHlink>
    </a:clrScheme>
    <a:fontScheme name="corpora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por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rpor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or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or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or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or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rpor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rpor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Design">
  <a:themeElements>
    <a:clrScheme name="EU-OSHA Corporate materials">
      <a:dk1>
        <a:srgbClr val="000000"/>
      </a:dk1>
      <a:lt1>
        <a:srgbClr val="FFFFFF"/>
      </a:lt1>
      <a:dk2>
        <a:srgbClr val="003399"/>
      </a:dk2>
      <a:lt2>
        <a:srgbClr val="FFFFFF"/>
      </a:lt2>
      <a:accent1>
        <a:srgbClr val="003399"/>
      </a:accent1>
      <a:accent2>
        <a:srgbClr val="58585A"/>
      </a:accent2>
      <a:accent3>
        <a:srgbClr val="B1B3B4"/>
      </a:accent3>
      <a:accent4>
        <a:srgbClr val="A5B8DB"/>
      </a:accent4>
      <a:accent5>
        <a:srgbClr val="DC2F82"/>
      </a:accent5>
      <a:accent6>
        <a:srgbClr val="FFFFFF"/>
      </a:accent6>
      <a:hlink>
        <a:srgbClr val="FFE300"/>
      </a:hlink>
      <a:folHlink>
        <a:srgbClr val="0098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111026_EU-OSHA_Corporate_Co-logo_PowerPoint">
  <a:themeElements>
    <a:clrScheme name="EU-OSHA Corporate materials">
      <a:dk1>
        <a:srgbClr val="000000"/>
      </a:dk1>
      <a:lt1>
        <a:srgbClr val="FFFFFF"/>
      </a:lt1>
      <a:dk2>
        <a:srgbClr val="003399"/>
      </a:dk2>
      <a:lt2>
        <a:srgbClr val="FFFFFF"/>
      </a:lt2>
      <a:accent1>
        <a:srgbClr val="003399"/>
      </a:accent1>
      <a:accent2>
        <a:srgbClr val="A5B8DB"/>
      </a:accent2>
      <a:accent3>
        <a:srgbClr val="58585A"/>
      </a:accent3>
      <a:accent4>
        <a:srgbClr val="DC2F82"/>
      </a:accent4>
      <a:accent5>
        <a:srgbClr val="B1B3B4"/>
      </a:accent5>
      <a:accent6>
        <a:srgbClr val="DBE3F1"/>
      </a:accent6>
      <a:hlink>
        <a:srgbClr val="003399"/>
      </a:hlink>
      <a:folHlink>
        <a:srgbClr val="B1B3B4"/>
      </a:folHlink>
    </a:clrScheme>
    <a:fontScheme name="corpora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por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rpor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or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or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or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or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rpor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rpor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Design">
  <a:themeElements>
    <a:clrScheme name="EU-OSHA Corporate materials">
      <a:dk1>
        <a:srgbClr val="000000"/>
      </a:dk1>
      <a:lt1>
        <a:srgbClr val="FFFFFF"/>
      </a:lt1>
      <a:dk2>
        <a:srgbClr val="003399"/>
      </a:dk2>
      <a:lt2>
        <a:srgbClr val="FFFFFF"/>
      </a:lt2>
      <a:accent1>
        <a:srgbClr val="003399"/>
      </a:accent1>
      <a:accent2>
        <a:srgbClr val="58585A"/>
      </a:accent2>
      <a:accent3>
        <a:srgbClr val="B1B3B4"/>
      </a:accent3>
      <a:accent4>
        <a:srgbClr val="A5B8DB"/>
      </a:accent4>
      <a:accent5>
        <a:srgbClr val="DC2F82"/>
      </a:accent5>
      <a:accent6>
        <a:srgbClr val="FFFFFF"/>
      </a:accent6>
      <a:hlink>
        <a:srgbClr val="FFE300"/>
      </a:hlink>
      <a:folHlink>
        <a:srgbClr val="0098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Design">
  <a:themeElements>
    <a:clrScheme name="EU-OSHA Corporate materials">
      <a:dk1>
        <a:srgbClr val="000000"/>
      </a:dk1>
      <a:lt1>
        <a:srgbClr val="FFFFFF"/>
      </a:lt1>
      <a:dk2>
        <a:srgbClr val="003399"/>
      </a:dk2>
      <a:lt2>
        <a:srgbClr val="FFFFFF"/>
      </a:lt2>
      <a:accent1>
        <a:srgbClr val="003399"/>
      </a:accent1>
      <a:accent2>
        <a:srgbClr val="58585A"/>
      </a:accent2>
      <a:accent3>
        <a:srgbClr val="B1B3B4"/>
      </a:accent3>
      <a:accent4>
        <a:srgbClr val="A5B8DB"/>
      </a:accent4>
      <a:accent5>
        <a:srgbClr val="DC2F82"/>
      </a:accent5>
      <a:accent6>
        <a:srgbClr val="FFFFFF"/>
      </a:accent6>
      <a:hlink>
        <a:srgbClr val="FFE300"/>
      </a:hlink>
      <a:folHlink>
        <a:srgbClr val="0098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Office-Design">
  <a:themeElements>
    <a:clrScheme name="EU-OSHA Corporate materials">
      <a:dk1>
        <a:srgbClr val="000000"/>
      </a:dk1>
      <a:lt1>
        <a:srgbClr val="FFFFFF"/>
      </a:lt1>
      <a:dk2>
        <a:srgbClr val="003399"/>
      </a:dk2>
      <a:lt2>
        <a:srgbClr val="FFFFFF"/>
      </a:lt2>
      <a:accent1>
        <a:srgbClr val="003399"/>
      </a:accent1>
      <a:accent2>
        <a:srgbClr val="58585A"/>
      </a:accent2>
      <a:accent3>
        <a:srgbClr val="B1B3B4"/>
      </a:accent3>
      <a:accent4>
        <a:srgbClr val="A5B8DB"/>
      </a:accent4>
      <a:accent5>
        <a:srgbClr val="DC2F82"/>
      </a:accent5>
      <a:accent6>
        <a:srgbClr val="FFFFFF"/>
      </a:accent6>
      <a:hlink>
        <a:srgbClr val="FFE300"/>
      </a:hlink>
      <a:folHlink>
        <a:srgbClr val="0098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118C618B2E8A41AEDE6287AB013E28" ma:contentTypeVersion="0" ma:contentTypeDescription="Create a new document." ma:contentTypeScope="" ma:versionID="a2c357a0cd616ba0fc752edfd6f53b8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173C27-044E-41B3-9C5B-3B89FC2A3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6AAFB38-DFBE-4C3B-8AF9-E9940E076712}">
  <ds:schemaRefs>
    <ds:schemaRef ds:uri="http://schemas.microsoft.com/office/2006/metadata/properties"/>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FF5F77-DF82-49F8-972F-AD80E78C1B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20921</TotalTime>
  <Words>2064</Words>
  <Application>Microsoft Office PowerPoint</Application>
  <PresentationFormat>Diaprojekcija na zaslonu (4:3)</PresentationFormat>
  <Paragraphs>206</Paragraphs>
  <Slides>33</Slides>
  <Notes>33</Notes>
  <HiddenSlides>0</HiddenSlides>
  <MMClips>0</MMClips>
  <ScaleCrop>false</ScaleCrop>
  <HeadingPairs>
    <vt:vector size="4" baseType="variant">
      <vt:variant>
        <vt:lpstr>Tema</vt:lpstr>
      </vt:variant>
      <vt:variant>
        <vt:i4>8</vt:i4>
      </vt:variant>
      <vt:variant>
        <vt:lpstr>Naslovi diapozitivov</vt:lpstr>
      </vt:variant>
      <vt:variant>
        <vt:i4>33</vt:i4>
      </vt:variant>
    </vt:vector>
  </HeadingPairs>
  <TitlesOfParts>
    <vt:vector size="41" baseType="lpstr">
      <vt:lpstr>Custom Design</vt:lpstr>
      <vt:lpstr>1_Custom Design</vt:lpstr>
      <vt:lpstr>111026_EU-OSHA_Corporate_Co-logo_PowerPoint</vt:lpstr>
      <vt:lpstr>Office-Design</vt:lpstr>
      <vt:lpstr>1_111026_EU-OSHA_Corporate_Co-logo_PowerPoint</vt:lpstr>
      <vt:lpstr>1_Office-Design</vt:lpstr>
      <vt:lpstr>2_Office-Design</vt:lpstr>
      <vt:lpstr>3_Office-Design</vt:lpstr>
      <vt:lpstr>Tretja “Panevropska javnomnenjska raziskava o varnosti in zdravju pri delu”</vt:lpstr>
      <vt:lpstr>Panevropske javnomnenjske raziskave o varnosti in zdravju pri delu</vt:lpstr>
      <vt:lpstr>Tretja raziskava (2013)</vt:lpstr>
      <vt:lpstr>Vprašalnik tretje raziskave (2013) </vt:lpstr>
      <vt:lpstr>Vprašalnik tretje raziskave (2013) </vt:lpstr>
      <vt:lpstr>Diapozitiv 6</vt:lpstr>
      <vt:lpstr>Delež zaposlenih, starejših od 60 let, leta 2020 (Slovenija)</vt:lpstr>
      <vt:lpstr>Delež zaposlenih, starejših od 60 let, leta 2020</vt:lpstr>
      <vt:lpstr>Diapozitiv 9</vt:lpstr>
      <vt:lpstr>Dojemanje starejših zaposlenih (Slovenija)</vt:lpstr>
      <vt:lpstr>Dojemanje starejših zaposlenih - Težje se prilagajajo spremembam v službi</vt:lpstr>
      <vt:lpstr>Diapozitiv 12</vt:lpstr>
      <vt:lpstr>Dojemanje starejših zaposlenih - Bolj trpijo zaradi stresa v zvezi z delom</vt:lpstr>
      <vt:lpstr>Diapozitiv 14</vt:lpstr>
      <vt:lpstr>Diapozitiv 15</vt:lpstr>
      <vt:lpstr>Diapozitiv 16</vt:lpstr>
      <vt:lpstr>Programi in politike, ki omogočajo daljše delo</vt:lpstr>
      <vt:lpstr>Diapozitiv 18</vt:lpstr>
      <vt:lpstr>Programi in politike, ki omogočajo daljše delo (Slovenija)</vt:lpstr>
      <vt:lpstr>Diapozitiv 20</vt:lpstr>
      <vt:lpstr>Diapozitiv 21</vt:lpstr>
      <vt:lpstr>Običajni vzroki za stres v zvezi z delom (Slovenija)</vt:lpstr>
      <vt:lpstr>Diapozitiv 23</vt:lpstr>
      <vt:lpstr>Diapozitiv 24</vt:lpstr>
      <vt:lpstr>Primeri stresa v zvezi z delom (Slovenija)</vt:lpstr>
      <vt:lpstr>Diapozitiv 26</vt:lpstr>
      <vt:lpstr>Diapozitiv 27</vt:lpstr>
      <vt:lpstr>Diapozitiv 28</vt:lpstr>
      <vt:lpstr>Obravnavanje primerov stresa v zvezi z delom (Slovenija)</vt:lpstr>
      <vt:lpstr>Diapozitiv 30</vt:lpstr>
      <vt:lpstr>Diapozitiv 31</vt:lpstr>
      <vt:lpstr>Povzetek ugotovitev</vt:lpstr>
      <vt:lpstr>Diapozitiv 33</vt:lpstr>
    </vt:vector>
  </TitlesOfParts>
  <Company>Ipsos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Garry Levett</dc:creator>
  <cp:lastModifiedBy>md025</cp:lastModifiedBy>
  <cp:revision>1745</cp:revision>
  <cp:lastPrinted>2013-03-19T14:18:55Z</cp:lastPrinted>
  <dcterms:modified xsi:type="dcterms:W3CDTF">2013-10-13T17:02:15Z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0008001a08000000000001023700</vt:lpwstr>
  </property>
</Properties>
</file>